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5/14/2021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advClick="0" advTm="4000">
        <p14:reveal/>
      </p:transition>
    </mc:Choice>
    <mc:Fallback xmlns="">
      <p:transition spd="slow" advClick="0" advTm="4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advClick="0" advTm="4000">
        <p14:reveal/>
      </p:transition>
    </mc:Choice>
    <mc:Fallback xmlns="">
      <p:transition spd="slow" advClick="0" advTm="4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advClick="0" advTm="4000">
        <p14:reveal/>
      </p:transition>
    </mc:Choice>
    <mc:Fallback xmlns="">
      <p:transition spd="slow" advClick="0" advTm="4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advClick="0" advTm="4000">
        <p14:reveal/>
      </p:transition>
    </mc:Choice>
    <mc:Fallback xmlns="">
      <p:transition spd="slow" advClick="0" advTm="4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advClick="0" advTm="4000">
        <p14:reveal/>
      </p:transition>
    </mc:Choice>
    <mc:Fallback xmlns="">
      <p:transition spd="slow" advClick="0" advTm="4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advClick="0" advTm="4000">
        <p14:reveal/>
      </p:transition>
    </mc:Choice>
    <mc:Fallback xmlns="">
      <p:transition spd="slow" advClick="0" advTm="4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advClick="0" advTm="4000">
        <p14:reveal/>
      </p:transition>
    </mc:Choice>
    <mc:Fallback xmlns="">
      <p:transition spd="slow" advClick="0" advTm="4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advClick="0" advTm="4000">
        <p14:reveal/>
      </p:transition>
    </mc:Choice>
    <mc:Fallback xmlns="">
      <p:transition spd="slow" advClick="0" advTm="4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advClick="0" advTm="4000">
        <p14:reveal/>
      </p:transition>
    </mc:Choice>
    <mc:Fallback xmlns="">
      <p:transition spd="slow" advClick="0" advTm="4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advClick="0" advTm="4000">
        <p14:reveal/>
      </p:transition>
    </mc:Choice>
    <mc:Fallback xmlns="">
      <p:transition spd="slow" advClick="0" advTm="4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advClick="0" advTm="4000">
        <p14:reveal/>
      </p:transition>
    </mc:Choice>
    <mc:Fallback xmlns="">
      <p:transition spd="slow" advClick="0" advTm="4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advClick="0" advTm="4000">
        <p14:reveal/>
      </p:transition>
    </mc:Choice>
    <mc:Fallback xmlns="">
      <p:transition spd="slow" advClick="0" advTm="4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advClick="0" advTm="4000">
        <p14:reveal/>
      </p:transition>
    </mc:Choice>
    <mc:Fallback xmlns="">
      <p:transition spd="slow" advClick="0" advTm="4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advClick="0" advTm="4000">
        <p14:reveal/>
      </p:transition>
    </mc:Choice>
    <mc:Fallback xmlns="">
      <p:transition spd="slow" advClick="0" advTm="4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advClick="0" advTm="4000">
        <p14:reveal/>
      </p:transition>
    </mc:Choice>
    <mc:Fallback xmlns="">
      <p:transition spd="slow" advClick="0" advTm="4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advClick="0" advTm="4000">
        <p14:reveal/>
      </p:transition>
    </mc:Choice>
    <mc:Fallback xmlns="">
      <p:transition spd="slow" advClick="0" advTm="4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advClick="0" advTm="4000">
        <p14:reveal/>
      </p:transition>
    </mc:Choice>
    <mc:Fallback xmlns="">
      <p:transition spd="slow" advClick="0" advTm="4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5/14/2021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mc:AlternateContent xmlns:mc="http://schemas.openxmlformats.org/markup-compatibility/2006" xmlns:p14="http://schemas.microsoft.com/office/powerpoint/2010/main">
    <mc:Choice Requires="p14">
      <p:transition spd="slow" advClick="0" advTm="4000">
        <p14:reveal/>
      </p:transition>
    </mc:Choice>
    <mc:Fallback xmlns="">
      <p:transition spd="slow" advClick="0" advTm="4000">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ackoverflow.com/questions/30350873/android-element-similar-to-map-element-in-html" TargetMode="External"/><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Greek_mythology" TargetMode="External"/><Relationship Id="rId13" Type="http://schemas.openxmlformats.org/officeDocument/2006/relationships/hyperlink" Target="https://en.wikipedia.org/wiki/Cronus" TargetMode="External"/><Relationship Id="rId18" Type="http://schemas.openxmlformats.org/officeDocument/2006/relationships/hyperlink" Target="https://en.wikipedia.org/wiki/Jupiter" TargetMode="External"/><Relationship Id="rId26" Type="http://schemas.openxmlformats.org/officeDocument/2006/relationships/hyperlink" Target="https://en.wikipedia.org/wiki/Methane" TargetMode="External"/><Relationship Id="rId3" Type="http://schemas.openxmlformats.org/officeDocument/2006/relationships/hyperlink" Target="https://commons.wikimedia.org/wiki/File:Uranus_(Edited).jpg" TargetMode="External"/><Relationship Id="rId21" Type="http://schemas.openxmlformats.org/officeDocument/2006/relationships/hyperlink" Target="https://en.wikipedia.org/wiki/Atmosphere#Others" TargetMode="External"/><Relationship Id="rId7" Type="http://schemas.openxmlformats.org/officeDocument/2006/relationships/hyperlink" Target="https://en.wikipedia.org/wiki/Uranus_(mythology)" TargetMode="External"/><Relationship Id="rId12" Type="http://schemas.openxmlformats.org/officeDocument/2006/relationships/hyperlink" Target="https://en.wikipedia.org/wiki/Jupiter_(mythology)" TargetMode="External"/><Relationship Id="rId17" Type="http://schemas.openxmlformats.org/officeDocument/2006/relationships/hyperlink" Target="https://en.wikipedia.org/wiki/Gas_giant" TargetMode="External"/><Relationship Id="rId25" Type="http://schemas.openxmlformats.org/officeDocument/2006/relationships/hyperlink" Target="https://en.wikipedia.org/wiki/Ammonia" TargetMode="External"/><Relationship Id="rId2" Type="http://schemas.openxmlformats.org/officeDocument/2006/relationships/image" Target="../media/image13.jpg"/><Relationship Id="rId16" Type="http://schemas.openxmlformats.org/officeDocument/2006/relationships/hyperlink" Target="https://en.wikipedia.org/wiki/Neptune" TargetMode="External"/><Relationship Id="rId20" Type="http://schemas.openxmlformats.org/officeDocument/2006/relationships/hyperlink" Target="https://en.wikipedia.org/wiki/Ice_giant" TargetMode="External"/><Relationship Id="rId29" Type="http://schemas.openxmlformats.org/officeDocument/2006/relationships/hyperlink" Target="https://creativecommons.org/licenses/by-sa/3.0/" TargetMode="External"/><Relationship Id="rId1" Type="http://schemas.openxmlformats.org/officeDocument/2006/relationships/slideLayout" Target="../slideLayouts/slideLayout9.xml"/><Relationship Id="rId6" Type="http://schemas.openxmlformats.org/officeDocument/2006/relationships/hyperlink" Target="https://en.wikipedia.org/wiki/Greek_god" TargetMode="External"/><Relationship Id="rId11" Type="http://schemas.openxmlformats.org/officeDocument/2006/relationships/hyperlink" Target="https://en.wikipedia.org/wiki/Zeus" TargetMode="External"/><Relationship Id="rId24" Type="http://schemas.openxmlformats.org/officeDocument/2006/relationships/hyperlink" Target="https://en.wikipedia.org/wiki/Volatiles" TargetMode="External"/><Relationship Id="rId5" Type="http://schemas.openxmlformats.org/officeDocument/2006/relationships/hyperlink" Target="https://en.wikipedia.org/wiki/Sun" TargetMode="External"/><Relationship Id="rId15" Type="http://schemas.openxmlformats.org/officeDocument/2006/relationships/hyperlink" Target="https://en.wikipedia.org/wiki/Solar_System" TargetMode="External"/><Relationship Id="rId23" Type="http://schemas.openxmlformats.org/officeDocument/2006/relationships/hyperlink" Target="https://en.wikipedia.org/wiki/Helium" TargetMode="External"/><Relationship Id="rId28" Type="http://schemas.openxmlformats.org/officeDocument/2006/relationships/hyperlink" Target="https://en.wikipedia.org/wiki/Cloud" TargetMode="External"/><Relationship Id="rId10" Type="http://schemas.openxmlformats.org/officeDocument/2006/relationships/hyperlink" Target="https://en.wikipedia.org/wiki/Mars_(mythology)" TargetMode="External"/><Relationship Id="rId19" Type="http://schemas.openxmlformats.org/officeDocument/2006/relationships/hyperlink" Target="https://en.wikipedia.org/wiki/Saturn" TargetMode="External"/><Relationship Id="rId4" Type="http://schemas.openxmlformats.org/officeDocument/2006/relationships/hyperlink" Target="https://en.wikipedia.org/wiki/Planet" TargetMode="External"/><Relationship Id="rId9" Type="http://schemas.openxmlformats.org/officeDocument/2006/relationships/hyperlink" Target="https://en.wikipedia.org/wiki/Ares" TargetMode="External"/><Relationship Id="rId14" Type="http://schemas.openxmlformats.org/officeDocument/2006/relationships/hyperlink" Target="https://en.wikipedia.org/wiki/Saturn_(mythology)" TargetMode="External"/><Relationship Id="rId22" Type="http://schemas.openxmlformats.org/officeDocument/2006/relationships/hyperlink" Target="https://en.wikipedia.org/wiki/Hydrogen" TargetMode="External"/><Relationship Id="rId27" Type="http://schemas.openxmlformats.org/officeDocument/2006/relationships/hyperlink" Target="https://en.wikipedia.org/wiki/Hydrocarbon"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Earth" TargetMode="External"/><Relationship Id="rId13" Type="http://schemas.openxmlformats.org/officeDocument/2006/relationships/hyperlink" Target="https://en.wikipedia.org/wiki/Astronomical_symbol" TargetMode="External"/><Relationship Id="rId18" Type="http://schemas.openxmlformats.org/officeDocument/2006/relationships/hyperlink" Target="https://en.wikipedia.org/wiki/Nitrogen" TargetMode="External"/><Relationship Id="rId3" Type="http://schemas.openxmlformats.org/officeDocument/2006/relationships/hyperlink" Target="https://courses.lumenlearning.com/towson-astronomy-2/chapter/atmospheres-of-the-giant-planets/" TargetMode="External"/><Relationship Id="rId21" Type="http://schemas.openxmlformats.org/officeDocument/2006/relationships/hyperlink" Target="https://en.wikipedia.org/wiki/Neptune#cite_note-Podolak_Weizman_et_al._1995-22" TargetMode="External"/><Relationship Id="rId7" Type="http://schemas.openxmlformats.org/officeDocument/2006/relationships/hyperlink" Target="https://en.wikipedia.org/wiki/Giant_planet" TargetMode="External"/><Relationship Id="rId12" Type="http://schemas.openxmlformats.org/officeDocument/2006/relationships/hyperlink" Target="https://en.wikipedia.org/wiki/Neptune_(mythology)" TargetMode="External"/><Relationship Id="rId17" Type="http://schemas.openxmlformats.org/officeDocument/2006/relationships/hyperlink" Target="https://en.wikipedia.org/wiki/Hydrocarbon" TargetMode="External"/><Relationship Id="rId25" Type="http://schemas.openxmlformats.org/officeDocument/2006/relationships/hyperlink" Target="https://creativecommons.org/licenses/by/3.0/" TargetMode="External"/><Relationship Id="rId2" Type="http://schemas.openxmlformats.org/officeDocument/2006/relationships/image" Target="../media/image14.jpg"/><Relationship Id="rId16" Type="http://schemas.openxmlformats.org/officeDocument/2006/relationships/hyperlink" Target="https://en.wikipedia.org/wiki/Helium" TargetMode="External"/><Relationship Id="rId20" Type="http://schemas.openxmlformats.org/officeDocument/2006/relationships/hyperlink" Target="https://en.wikipedia.org/wiki/Methane" TargetMode="External"/><Relationship Id="rId1" Type="http://schemas.openxmlformats.org/officeDocument/2006/relationships/slideLayout" Target="../slideLayouts/slideLayout9.xml"/><Relationship Id="rId6" Type="http://schemas.openxmlformats.org/officeDocument/2006/relationships/hyperlink" Target="https://en.wikipedia.org/wiki/Solar_System" TargetMode="External"/><Relationship Id="rId11" Type="http://schemas.openxmlformats.org/officeDocument/2006/relationships/hyperlink" Target="https://en.wikipedia.org/wiki/Astronomical_unit" TargetMode="External"/><Relationship Id="rId24" Type="http://schemas.openxmlformats.org/officeDocument/2006/relationships/hyperlink" Target="https://en.wikipedia.org/wiki/Neptune#cite_note-bluecolour-24" TargetMode="External"/><Relationship Id="rId5" Type="http://schemas.openxmlformats.org/officeDocument/2006/relationships/hyperlink" Target="https://en.wikipedia.org/wiki/Sun" TargetMode="External"/><Relationship Id="rId15" Type="http://schemas.openxmlformats.org/officeDocument/2006/relationships/hyperlink" Target="https://en.wikipedia.org/wiki/Hydrogen" TargetMode="External"/><Relationship Id="rId23" Type="http://schemas.openxmlformats.org/officeDocument/2006/relationships/hyperlink" Target="https://en.wikipedia.org/wiki/Neptune#cite_note-Lunine_1993-23" TargetMode="External"/><Relationship Id="rId10" Type="http://schemas.openxmlformats.org/officeDocument/2006/relationships/hyperlink" Target="https://en.wikipedia.org/wiki/Julian_year_(astronomy)" TargetMode="External"/><Relationship Id="rId19" Type="http://schemas.openxmlformats.org/officeDocument/2006/relationships/hyperlink" Target="https://en.wikipedia.org/wiki/Ammonia" TargetMode="External"/><Relationship Id="rId4" Type="http://schemas.openxmlformats.org/officeDocument/2006/relationships/hyperlink" Target="https://en.wikipedia.org/wiki/Planet" TargetMode="External"/><Relationship Id="rId9" Type="http://schemas.openxmlformats.org/officeDocument/2006/relationships/hyperlink" Target="https://en.wikipedia.org/wiki/Uranus" TargetMode="External"/><Relationship Id="rId14" Type="http://schemas.openxmlformats.org/officeDocument/2006/relationships/hyperlink" Target="https://en.wikipedia.org/wiki/Trident" TargetMode="External"/><Relationship Id="rId22" Type="http://schemas.openxmlformats.org/officeDocument/2006/relationships/hyperlink" Target="https://en.wikipedia.org/wiki/Ice_giant"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en.wikipedia.org/wiki/Eris_(dwarf_planet)" TargetMode="External"/><Relationship Id="rId13" Type="http://schemas.openxmlformats.org/officeDocument/2006/relationships/hyperlink" Target="https://en.wikipedia.org/wiki/Orbital_eccentricity" TargetMode="External"/><Relationship Id="rId18" Type="http://schemas.openxmlformats.org/officeDocument/2006/relationships/hyperlink" Target="https://commons.wikimedia.org/wiki/File:Pluto_by_LORRI,_9_July_2015.jpg" TargetMode="External"/><Relationship Id="rId3" Type="http://schemas.openxmlformats.org/officeDocument/2006/relationships/hyperlink" Target="https://en.wikipedia.org/wiki/Dwarf_planet" TargetMode="External"/><Relationship Id="rId7" Type="http://schemas.openxmlformats.org/officeDocument/2006/relationships/hyperlink" Target="https://en.wikipedia.org/wiki/Planet" TargetMode="External"/><Relationship Id="rId12" Type="http://schemas.openxmlformats.org/officeDocument/2006/relationships/hyperlink" Target="https://en.wikipedia.org/wiki/Moon" TargetMode="External"/><Relationship Id="rId17" Type="http://schemas.openxmlformats.org/officeDocument/2006/relationships/image" Target="../media/image15.jpg"/><Relationship Id="rId2" Type="http://schemas.openxmlformats.org/officeDocument/2006/relationships/hyperlink" Target="https://en.wikipedia.org/wiki/Minor_planet_designation" TargetMode="External"/><Relationship Id="rId16" Type="http://schemas.openxmlformats.org/officeDocument/2006/relationships/hyperlink" Target="https://en.wikipedia.org/wiki/Orbital_resonance" TargetMode="External"/><Relationship Id="rId1" Type="http://schemas.openxmlformats.org/officeDocument/2006/relationships/slideLayout" Target="../slideLayouts/slideLayout9.xml"/><Relationship Id="rId6" Type="http://schemas.openxmlformats.org/officeDocument/2006/relationships/hyperlink" Target="https://en.wikipedia.org/wiki/Planets_beyond_Neptune" TargetMode="External"/><Relationship Id="rId11" Type="http://schemas.openxmlformats.org/officeDocument/2006/relationships/hyperlink" Target="https://en.wikipedia.org/wiki/Sun" TargetMode="External"/><Relationship Id="rId5" Type="http://schemas.openxmlformats.org/officeDocument/2006/relationships/hyperlink" Target="https://en.wikipedia.org/wiki/Trans-Neptunian_object" TargetMode="External"/><Relationship Id="rId15" Type="http://schemas.openxmlformats.org/officeDocument/2006/relationships/hyperlink" Target="https://en.wikipedia.org/wiki/Neptune" TargetMode="External"/><Relationship Id="rId10" Type="http://schemas.openxmlformats.org/officeDocument/2006/relationships/hyperlink" Target="https://en.wikipedia.org/wiki/IAU_definition_of_planet" TargetMode="External"/><Relationship Id="rId19" Type="http://schemas.openxmlformats.org/officeDocument/2006/relationships/hyperlink" Target="https://creativecommons.org/licenses/by-sa/3.0/" TargetMode="External"/><Relationship Id="rId4" Type="http://schemas.openxmlformats.org/officeDocument/2006/relationships/hyperlink" Target="https://en.wikipedia.org/wiki/Kuiper_belt" TargetMode="External"/><Relationship Id="rId9" Type="http://schemas.openxmlformats.org/officeDocument/2006/relationships/hyperlink" Target="https://en.wikipedia.org/wiki/International_Astronomical_Union" TargetMode="External"/><Relationship Id="rId14" Type="http://schemas.openxmlformats.org/officeDocument/2006/relationships/hyperlink" Target="https://en.wikipedia.org/wiki/Astronomical_unit"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Communications_satellite" TargetMode="External"/><Relationship Id="rId13" Type="http://schemas.openxmlformats.org/officeDocument/2006/relationships/hyperlink" Target="https://en.wikipedia.org/wiki/Spacecraft" TargetMode="External"/><Relationship Id="rId18" Type="http://schemas.openxmlformats.org/officeDocument/2006/relationships/hyperlink" Target="https://creativecommons.org/licenses/by-sa/3.0/" TargetMode="External"/><Relationship Id="rId3" Type="http://schemas.openxmlformats.org/officeDocument/2006/relationships/hyperlink" Target="https://en.m.wikipedia.org/wiki/natural_satellite" TargetMode="External"/><Relationship Id="rId7" Type="http://schemas.openxmlformats.org/officeDocument/2006/relationships/hyperlink" Target="https://en.wikipedia.org/wiki/Earth_observation_satellite" TargetMode="External"/><Relationship Id="rId12" Type="http://schemas.openxmlformats.org/officeDocument/2006/relationships/hyperlink" Target="https://en.wikipedia.org/wiki/Space_station" TargetMode="External"/><Relationship Id="rId17" Type="http://schemas.openxmlformats.org/officeDocument/2006/relationships/hyperlink" Target="https://en.wikipedia.org/wiki/Geostationary_orbit" TargetMode="External"/><Relationship Id="rId2" Type="http://schemas.openxmlformats.org/officeDocument/2006/relationships/image" Target="../media/image16.jpg"/><Relationship Id="rId16" Type="http://schemas.openxmlformats.org/officeDocument/2006/relationships/hyperlink" Target="https://en.wikipedia.org/wiki/Polar_orbit" TargetMode="External"/><Relationship Id="rId1" Type="http://schemas.openxmlformats.org/officeDocument/2006/relationships/slideLayout" Target="../slideLayouts/slideLayout9.xml"/><Relationship Id="rId6" Type="http://schemas.openxmlformats.org/officeDocument/2006/relationships/hyperlink" Target="https://en.wikipedia.org/wiki/Planetary_surface" TargetMode="External"/><Relationship Id="rId11" Type="http://schemas.openxmlformats.org/officeDocument/2006/relationships/hyperlink" Target="https://en.wikipedia.org/wiki/Space_telescope" TargetMode="External"/><Relationship Id="rId5" Type="http://schemas.openxmlformats.org/officeDocument/2006/relationships/hyperlink" Target="https://www.space.com/17754-cassini-huygens.html" TargetMode="External"/><Relationship Id="rId15" Type="http://schemas.openxmlformats.org/officeDocument/2006/relationships/hyperlink" Target="https://en.wikipedia.org/wiki/Satellite_constellation" TargetMode="External"/><Relationship Id="rId10" Type="http://schemas.openxmlformats.org/officeDocument/2006/relationships/hyperlink" Target="https://en.wikipedia.org/wiki/Weather_satellite" TargetMode="External"/><Relationship Id="rId4" Type="http://schemas.openxmlformats.org/officeDocument/2006/relationships/hyperlink" Target="https://www.space.com/20812-saturn-moons.html" TargetMode="External"/><Relationship Id="rId9" Type="http://schemas.openxmlformats.org/officeDocument/2006/relationships/hyperlink" Target="https://en.wikipedia.org/wiki/Navigation_satellite" TargetMode="External"/><Relationship Id="rId14" Type="http://schemas.openxmlformats.org/officeDocument/2006/relationships/hyperlink" Target="https://en.wikipedia.org/wiki/Satellite_formation_flying"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en.wikipedia.org/wiki/Comet_tail" TargetMode="External"/><Relationship Id="rId13" Type="http://schemas.openxmlformats.org/officeDocument/2006/relationships/hyperlink" Target="https://en.wikipedia.org/wiki/Meteoroid" TargetMode="External"/><Relationship Id="rId3" Type="http://schemas.openxmlformats.org/officeDocument/2006/relationships/hyperlink" Target="https://fabiusmaximus.com/2019/07/30/we-have-been-warned-by-an-asteroid/" TargetMode="External"/><Relationship Id="rId7" Type="http://schemas.openxmlformats.org/officeDocument/2006/relationships/hyperlink" Target="https://en.wikipedia.org/wiki/Comet" TargetMode="External"/><Relationship Id="rId12" Type="http://schemas.openxmlformats.org/officeDocument/2006/relationships/hyperlink" Target="https://en.wikipedia.org/wiki/Jupiter" TargetMode="External"/><Relationship Id="rId2" Type="http://schemas.openxmlformats.org/officeDocument/2006/relationships/image" Target="../media/image17.jpg"/><Relationship Id="rId1" Type="http://schemas.openxmlformats.org/officeDocument/2006/relationships/slideLayout" Target="../slideLayouts/slideLayout9.xml"/><Relationship Id="rId6" Type="http://schemas.openxmlformats.org/officeDocument/2006/relationships/hyperlink" Target="https://en.wikipedia.org/wiki/Sun" TargetMode="External"/><Relationship Id="rId11" Type="http://schemas.openxmlformats.org/officeDocument/2006/relationships/hyperlink" Target="https://en.wikipedia.org/wiki/Asteroid_belt" TargetMode="External"/><Relationship Id="rId5" Type="http://schemas.openxmlformats.org/officeDocument/2006/relationships/hyperlink" Target="https://en.wikipedia.org/wiki/Solar_System#Inner_solar_system" TargetMode="External"/><Relationship Id="rId15" Type="http://schemas.openxmlformats.org/officeDocument/2006/relationships/hyperlink" Target="https://creativecommons.org/licenses/by/3.0/" TargetMode="External"/><Relationship Id="rId10" Type="http://schemas.openxmlformats.org/officeDocument/2006/relationships/hyperlink" Target="https://en.wikipedia.org/wiki/Volatiles" TargetMode="External"/><Relationship Id="rId4" Type="http://schemas.openxmlformats.org/officeDocument/2006/relationships/hyperlink" Target="https://en.wikipedia.org/wiki/Minor_planet" TargetMode="External"/><Relationship Id="rId9" Type="http://schemas.openxmlformats.org/officeDocument/2006/relationships/hyperlink" Target="https://en.wikipedia.org/wiki/Distant_minor_planet" TargetMode="External"/><Relationship Id="rId14" Type="http://schemas.openxmlformats.org/officeDocument/2006/relationships/hyperlink" Target="https://en.wikipedia.org/wiki/Asteroid#cite_note-Rubin2010-4"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en.wikipedia.org/wiki/Comet_tail" TargetMode="External"/><Relationship Id="rId13" Type="http://schemas.openxmlformats.org/officeDocument/2006/relationships/hyperlink" Target="https://en.wikipedia.org/wiki/Subtended_angle" TargetMode="External"/><Relationship Id="rId18" Type="http://schemas.openxmlformats.org/officeDocument/2006/relationships/hyperlink" Target="https://en.wikipedia.org/wiki/Scattered_disc" TargetMode="External"/><Relationship Id="rId26" Type="http://schemas.openxmlformats.org/officeDocument/2006/relationships/hyperlink" Target="https://creativecommons.org/licenses/by/3.0/" TargetMode="External"/><Relationship Id="rId3" Type="http://schemas.openxmlformats.org/officeDocument/2006/relationships/hyperlink" Target="https://www.universetoday.com/106465/whoa-take-a-look-at-comet-ison-now/" TargetMode="External"/><Relationship Id="rId21" Type="http://schemas.openxmlformats.org/officeDocument/2006/relationships/hyperlink" Target="https://en.wikipedia.org/wiki/Oort_cloud" TargetMode="External"/><Relationship Id="rId7" Type="http://schemas.openxmlformats.org/officeDocument/2006/relationships/hyperlink" Target="https://en.wikipedia.org/wiki/Coma_(cometary)" TargetMode="External"/><Relationship Id="rId12" Type="http://schemas.openxmlformats.org/officeDocument/2006/relationships/hyperlink" Target="https://en.wikipedia.org/wiki/Astronomical_unit" TargetMode="External"/><Relationship Id="rId17" Type="http://schemas.openxmlformats.org/officeDocument/2006/relationships/hyperlink" Target="https://en.wikipedia.org/wiki/Kuiper_belt" TargetMode="External"/><Relationship Id="rId25" Type="http://schemas.openxmlformats.org/officeDocument/2006/relationships/hyperlink" Target="https://en.wikipedia.org/wiki/Galactic_tide" TargetMode="External"/><Relationship Id="rId2" Type="http://schemas.openxmlformats.org/officeDocument/2006/relationships/image" Target="../media/image18.jpg"/><Relationship Id="rId16" Type="http://schemas.openxmlformats.org/officeDocument/2006/relationships/hyperlink" Target="https://en.wikipedia.org/wiki/Comet#Short_period" TargetMode="External"/><Relationship Id="rId20" Type="http://schemas.openxmlformats.org/officeDocument/2006/relationships/hyperlink" Target="https://en.wikipedia.org/wiki/Comet#Long_period" TargetMode="External"/><Relationship Id="rId1" Type="http://schemas.openxmlformats.org/officeDocument/2006/relationships/slideLayout" Target="../slideLayouts/slideLayout9.xml"/><Relationship Id="rId6" Type="http://schemas.openxmlformats.org/officeDocument/2006/relationships/hyperlink" Target="https://en.wikipedia.org/wiki/Outgassing" TargetMode="External"/><Relationship Id="rId11" Type="http://schemas.openxmlformats.org/officeDocument/2006/relationships/hyperlink" Target="https://en.wikipedia.org/wiki/Comet_nuclei" TargetMode="External"/><Relationship Id="rId24" Type="http://schemas.openxmlformats.org/officeDocument/2006/relationships/hyperlink" Target="https://en.wikipedia.org/wiki/List_of_nearest_stars#Future_and_past" TargetMode="External"/><Relationship Id="rId5" Type="http://schemas.openxmlformats.org/officeDocument/2006/relationships/hyperlink" Target="https://en.wikipedia.org/wiki/Sun" TargetMode="External"/><Relationship Id="rId15" Type="http://schemas.openxmlformats.org/officeDocument/2006/relationships/hyperlink" Target="https://en.wikipedia.org/wiki/Orbital_period" TargetMode="External"/><Relationship Id="rId23" Type="http://schemas.openxmlformats.org/officeDocument/2006/relationships/hyperlink" Target="https://en.wikipedia.org/wiki/Gravitational_perturbation" TargetMode="External"/><Relationship Id="rId10" Type="http://schemas.openxmlformats.org/officeDocument/2006/relationships/hyperlink" Target="https://en.wikipedia.org/wiki/Solar_wind" TargetMode="External"/><Relationship Id="rId19" Type="http://schemas.openxmlformats.org/officeDocument/2006/relationships/hyperlink" Target="https://en.wikipedia.org/wiki/Neptune" TargetMode="External"/><Relationship Id="rId4" Type="http://schemas.openxmlformats.org/officeDocument/2006/relationships/hyperlink" Target="https://en.wikipedia.org/wiki/Small_Solar_System_body" TargetMode="External"/><Relationship Id="rId9" Type="http://schemas.openxmlformats.org/officeDocument/2006/relationships/hyperlink" Target="https://en.wikipedia.org/wiki/Solar_radiation" TargetMode="External"/><Relationship Id="rId14" Type="http://schemas.openxmlformats.org/officeDocument/2006/relationships/hyperlink" Target="https://en.wikipedia.org/wiki/Orbital_eccentricity" TargetMode="External"/><Relationship Id="rId22" Type="http://schemas.openxmlformats.org/officeDocument/2006/relationships/hyperlink" Target="https://en.wikipedia.org/wiki/Comet#cite_note-1"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en.wikipedia.org/wiki/Impact_event" TargetMode="External"/><Relationship Id="rId13" Type="http://schemas.openxmlformats.org/officeDocument/2006/relationships/hyperlink" Target="https://en.wikipedia.org/wiki/Aerodynamic_heating" TargetMode="External"/><Relationship Id="rId18" Type="http://schemas.openxmlformats.org/officeDocument/2006/relationships/hyperlink" Target="https://creativecommons.org/licenses/by-sa/3.0/" TargetMode="External"/><Relationship Id="rId3" Type="http://schemas.openxmlformats.org/officeDocument/2006/relationships/hyperlink" Target="https://en.wikipedia.org/wiki/Meteoroid" TargetMode="External"/><Relationship Id="rId7" Type="http://schemas.openxmlformats.org/officeDocument/2006/relationships/hyperlink" Target="https://en.wikipedia.org/wiki/Comet" TargetMode="External"/><Relationship Id="rId12" Type="http://schemas.openxmlformats.org/officeDocument/2006/relationships/hyperlink" Target="https://en.wikipedia.org/wiki/Atmospheric_entry" TargetMode="External"/><Relationship Id="rId17" Type="http://schemas.openxmlformats.org/officeDocument/2006/relationships/hyperlink" Target="https://en.wikipedia.org/wiki/Ablation" TargetMode="External"/><Relationship Id="rId2" Type="http://schemas.openxmlformats.org/officeDocument/2006/relationships/image" Target="../media/image19.jpg"/><Relationship Id="rId16" Type="http://schemas.openxmlformats.org/officeDocument/2006/relationships/hyperlink" Target="https://en.wikipedia.org/wiki/Meteorite" TargetMode="External"/><Relationship Id="rId1" Type="http://schemas.openxmlformats.org/officeDocument/2006/relationships/slideLayout" Target="../slideLayouts/slideLayout9.xml"/><Relationship Id="rId6" Type="http://schemas.openxmlformats.org/officeDocument/2006/relationships/hyperlink" Target="https://en.wikipedia.org/wiki/Space_dust" TargetMode="External"/><Relationship Id="rId11" Type="http://schemas.openxmlformats.org/officeDocument/2006/relationships/hyperlink" Target="https://en.wikipedia.org/wiki/Mars" TargetMode="External"/><Relationship Id="rId5" Type="http://schemas.openxmlformats.org/officeDocument/2006/relationships/hyperlink" Target="https://en.wikipedia.org/wiki/Micrometeoroids" TargetMode="External"/><Relationship Id="rId15" Type="http://schemas.openxmlformats.org/officeDocument/2006/relationships/hyperlink" Target="https://en.wikipedia.org/wiki/Meteoroid#Meteor_shower" TargetMode="External"/><Relationship Id="rId10" Type="http://schemas.openxmlformats.org/officeDocument/2006/relationships/hyperlink" Target="https://en.wikipedia.org/wiki/Moon" TargetMode="External"/><Relationship Id="rId4" Type="http://schemas.openxmlformats.org/officeDocument/2006/relationships/hyperlink" Target="https://en.wikipedia.org/wiki/Asteroid" TargetMode="External"/><Relationship Id="rId9" Type="http://schemas.openxmlformats.org/officeDocument/2006/relationships/hyperlink" Target="https://en.wikipedia.org/wiki/Space_debris" TargetMode="External"/><Relationship Id="rId14" Type="http://schemas.openxmlformats.org/officeDocument/2006/relationships/hyperlink" Target="https://en.wikipedia.org/wiki/Meteoroid#Meteors"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Incandescence" TargetMode="External"/><Relationship Id="rId13" Type="http://schemas.openxmlformats.org/officeDocument/2006/relationships/hyperlink" Target="https://en.wikipedia.org/wiki/Life" TargetMode="External"/><Relationship Id="rId18" Type="http://schemas.openxmlformats.org/officeDocument/2006/relationships/hyperlink" Target="https://en.wikipedia.org/wiki/Hydrogen" TargetMode="External"/><Relationship Id="rId26" Type="http://schemas.openxmlformats.org/officeDocument/2006/relationships/hyperlink" Target="https://creativecommons.org/licenses/by-sa/3.0/" TargetMode="External"/><Relationship Id="rId3" Type="http://schemas.openxmlformats.org/officeDocument/2006/relationships/hyperlink" Target="https://en.wikipedia.org/wiki/Solar_System" TargetMode="External"/><Relationship Id="rId21" Type="http://schemas.openxmlformats.org/officeDocument/2006/relationships/hyperlink" Target="https://en.wikipedia.org/wiki/Carbon" TargetMode="External"/><Relationship Id="rId7" Type="http://schemas.openxmlformats.org/officeDocument/2006/relationships/hyperlink" Target="https://en.wikipedia.org/wiki/Sun#cite_note-19" TargetMode="External"/><Relationship Id="rId12" Type="http://schemas.openxmlformats.org/officeDocument/2006/relationships/hyperlink" Target="https://en.wikipedia.org/wiki/Infrared" TargetMode="External"/><Relationship Id="rId17" Type="http://schemas.openxmlformats.org/officeDocument/2006/relationships/hyperlink" Target="https://en.wikipedia.org/wiki/Mass" TargetMode="External"/><Relationship Id="rId25" Type="http://schemas.openxmlformats.org/officeDocument/2006/relationships/hyperlink" Target="https://en.wikipedia.org/wiki/File:Sun_poster.svg" TargetMode="External"/><Relationship Id="rId2" Type="http://schemas.openxmlformats.org/officeDocument/2006/relationships/hyperlink" Target="https://en.wikipedia.org/wiki/Star" TargetMode="External"/><Relationship Id="rId16" Type="http://schemas.openxmlformats.org/officeDocument/2006/relationships/hyperlink" Target="https://en.wikipedia.org/wiki/Sun#cite_note-Woolfson00-20" TargetMode="External"/><Relationship Id="rId20" Type="http://schemas.openxmlformats.org/officeDocument/2006/relationships/hyperlink" Target="https://en.wikipedia.org/wiki/Oxygen" TargetMode="External"/><Relationship Id="rId1" Type="http://schemas.openxmlformats.org/officeDocument/2006/relationships/slideLayout" Target="../slideLayouts/slideLayout1.xml"/><Relationship Id="rId6" Type="http://schemas.openxmlformats.org/officeDocument/2006/relationships/hyperlink" Target="https://en.wikipedia.org/wiki/Sun#cite_note-18" TargetMode="External"/><Relationship Id="rId11" Type="http://schemas.openxmlformats.org/officeDocument/2006/relationships/hyperlink" Target="https://en.wikipedia.org/wiki/Light" TargetMode="External"/><Relationship Id="rId24" Type="http://schemas.openxmlformats.org/officeDocument/2006/relationships/image" Target="../media/image5.png"/><Relationship Id="rId5" Type="http://schemas.openxmlformats.org/officeDocument/2006/relationships/hyperlink" Target="https://en.wikipedia.org/wiki/Plasma_(physics)" TargetMode="External"/><Relationship Id="rId15" Type="http://schemas.openxmlformats.org/officeDocument/2006/relationships/hyperlink" Target="https://en.wikipedia.org/wiki/Solar_mass" TargetMode="External"/><Relationship Id="rId23" Type="http://schemas.openxmlformats.org/officeDocument/2006/relationships/hyperlink" Target="https://en.wikipedia.org/wiki/Iron" TargetMode="External"/><Relationship Id="rId10" Type="http://schemas.openxmlformats.org/officeDocument/2006/relationships/hyperlink" Target="https://en.wikipedia.org/wiki/Energy" TargetMode="External"/><Relationship Id="rId19" Type="http://schemas.openxmlformats.org/officeDocument/2006/relationships/hyperlink" Target="https://en.wikipedia.org/wiki/Helium" TargetMode="External"/><Relationship Id="rId4" Type="http://schemas.openxmlformats.org/officeDocument/2006/relationships/hyperlink" Target="https://en.wikipedia.org/wiki/Sphere" TargetMode="External"/><Relationship Id="rId9" Type="http://schemas.openxmlformats.org/officeDocument/2006/relationships/hyperlink" Target="https://en.wikipedia.org/wiki/Nuclear_fusion" TargetMode="External"/><Relationship Id="rId14" Type="http://schemas.openxmlformats.org/officeDocument/2006/relationships/hyperlink" Target="https://en.wikipedia.org/wiki/Earth" TargetMode="External"/><Relationship Id="rId22" Type="http://schemas.openxmlformats.org/officeDocument/2006/relationships/hyperlink" Target="https://en.wikipedia.org/wiki/Neon"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Hydrostatic_equilibrium" TargetMode="External"/><Relationship Id="rId3" Type="http://schemas.openxmlformats.org/officeDocument/2006/relationships/hyperlink" Target="https://freepngimg.com/png/72057-planet-planets-system-solar-icon-free-download-png-hd" TargetMode="External"/><Relationship Id="rId7" Type="http://schemas.openxmlformats.org/officeDocument/2006/relationships/hyperlink" Target="https://en.wikipedia.org/wiki/Stellar_evolution#Stellar_remnants" TargetMode="External"/><Relationship Id="rId12" Type="http://schemas.openxmlformats.org/officeDocument/2006/relationships/hyperlink" Target="https://creativecommons.org/licenses/by-nc/3.0/" TargetMode="External"/><Relationship Id="rId2"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hyperlink" Target="https://en.wikipedia.org/wiki/Star" TargetMode="External"/><Relationship Id="rId11" Type="http://schemas.openxmlformats.org/officeDocument/2006/relationships/hyperlink" Target="https://en.wikipedia.org/wiki/International_Astronomical_Union" TargetMode="External"/><Relationship Id="rId5" Type="http://schemas.openxmlformats.org/officeDocument/2006/relationships/hyperlink" Target="https://en.wikipedia.org/wiki/Orbit" TargetMode="External"/><Relationship Id="rId10" Type="http://schemas.openxmlformats.org/officeDocument/2006/relationships/hyperlink" Target="https://en.wikipedia.org/wiki/Thermonuclear_fusion" TargetMode="External"/><Relationship Id="rId4" Type="http://schemas.openxmlformats.org/officeDocument/2006/relationships/hyperlink" Target="https://en.wikipedia.org/wiki/Astronomical_body" TargetMode="External"/><Relationship Id="rId9" Type="http://schemas.openxmlformats.org/officeDocument/2006/relationships/hyperlink" Target="https://en.wikipedia.org/wiki/Gravity"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Hermes" TargetMode="External"/><Relationship Id="rId3" Type="http://schemas.openxmlformats.org/officeDocument/2006/relationships/hyperlink" Target="https://www.universetoday.com/100084/take-a-spin-around-mercury/" TargetMode="External"/><Relationship Id="rId7" Type="http://schemas.openxmlformats.org/officeDocument/2006/relationships/hyperlink" Target="https://en.wikipedia.org/wiki/Mercury_(mythology)" TargetMode="External"/><Relationship Id="rId2" Type="http://schemas.openxmlformats.org/officeDocument/2006/relationships/image" Target="../media/image7.png"/><Relationship Id="rId1" Type="http://schemas.openxmlformats.org/officeDocument/2006/relationships/slideLayout" Target="../slideLayouts/slideLayout9.xml"/><Relationship Id="rId6" Type="http://schemas.openxmlformats.org/officeDocument/2006/relationships/hyperlink" Target="https://en.wikipedia.org/wiki/Sun" TargetMode="External"/><Relationship Id="rId5" Type="http://schemas.openxmlformats.org/officeDocument/2006/relationships/hyperlink" Target="https://en.wikipedia.org/wiki/Solar_System" TargetMode="External"/><Relationship Id="rId4" Type="http://schemas.openxmlformats.org/officeDocument/2006/relationships/hyperlink" Target="https://en.wikipedia.org/wiki/Planet" TargetMode="External"/><Relationship Id="rId9" Type="http://schemas.openxmlformats.org/officeDocument/2006/relationships/hyperlink" Target="https://creativecommons.org/licenses/by/3.0/"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Night_sky" TargetMode="External"/><Relationship Id="rId13" Type="http://schemas.openxmlformats.org/officeDocument/2006/relationships/hyperlink" Target="https://creativecommons.org/licenses/by-sa/3.0/" TargetMode="External"/><Relationship Id="rId3" Type="http://schemas.openxmlformats.org/officeDocument/2006/relationships/hyperlink" Target="https://en.wikipedia.org/wiki/Noh_Ek" TargetMode="External"/><Relationship Id="rId7" Type="http://schemas.openxmlformats.org/officeDocument/2006/relationships/hyperlink" Target="https://en.wikipedia.org/wiki/List_of_brightest_natural_objects_in_the_sky" TargetMode="External"/><Relationship Id="rId12" Type="http://schemas.openxmlformats.org/officeDocument/2006/relationships/hyperlink" Target="https://en.wikipedia.org/wiki/Earth" TargetMode="External"/><Relationship Id="rId2" Type="http://schemas.openxmlformats.org/officeDocument/2006/relationships/image" Target="../media/image8.jpg"/><Relationship Id="rId1" Type="http://schemas.openxmlformats.org/officeDocument/2006/relationships/slideLayout" Target="../slideLayouts/slideLayout9.xml"/><Relationship Id="rId6" Type="http://schemas.openxmlformats.org/officeDocument/2006/relationships/hyperlink" Target="https://en.wikipedia.org/wiki/Venus_(mythology)" TargetMode="External"/><Relationship Id="rId11" Type="http://schemas.openxmlformats.org/officeDocument/2006/relationships/hyperlink" Target="https://en.wikipedia.org/wiki/Earth%27s_orbit" TargetMode="External"/><Relationship Id="rId5" Type="http://schemas.openxmlformats.org/officeDocument/2006/relationships/hyperlink" Target="https://en.wikipedia.org/wiki/Sun" TargetMode="External"/><Relationship Id="rId10" Type="http://schemas.openxmlformats.org/officeDocument/2006/relationships/hyperlink" Target="https://en.wikipedia.org/wiki/Naked_eye" TargetMode="External"/><Relationship Id="rId4" Type="http://schemas.openxmlformats.org/officeDocument/2006/relationships/hyperlink" Target="https://en.wikipedia.org/wiki/Planet" TargetMode="External"/><Relationship Id="rId9" Type="http://schemas.openxmlformats.org/officeDocument/2006/relationships/hyperlink" Target="https://en.wikipedia.org/wiki/Moon"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Gulf" TargetMode="External"/><Relationship Id="rId13" Type="http://schemas.openxmlformats.org/officeDocument/2006/relationships/hyperlink" Target="https://en.wikipedia.org/wiki/Outer_core" TargetMode="External"/><Relationship Id="rId18" Type="http://schemas.openxmlformats.org/officeDocument/2006/relationships/hyperlink" Target="https://en.wikipedia.org/wiki/Earth%27s_history" TargetMode="External"/><Relationship Id="rId3" Type="http://schemas.openxmlformats.org/officeDocument/2006/relationships/hyperlink" Target="https://www.flickr.com/photos/donkeyhotey/5679642883/" TargetMode="External"/><Relationship Id="rId21" Type="http://schemas.openxmlformats.org/officeDocument/2006/relationships/hyperlink" Target="https://en.wikipedia.org/wiki/Great_Oxidation_Event" TargetMode="External"/><Relationship Id="rId7" Type="http://schemas.openxmlformats.org/officeDocument/2006/relationships/hyperlink" Target="https://en.wikipedia.org/wiki/Water_distribution_on_Earth" TargetMode="External"/><Relationship Id="rId12" Type="http://schemas.openxmlformats.org/officeDocument/2006/relationships/hyperlink" Target="https://en.wikipedia.org/wiki/Inner_core" TargetMode="External"/><Relationship Id="rId17" Type="http://schemas.openxmlformats.org/officeDocument/2006/relationships/hyperlink" Target="https://en.wikipedia.org/wiki/Age_of_Earth" TargetMode="External"/><Relationship Id="rId2" Type="http://schemas.openxmlformats.org/officeDocument/2006/relationships/image" Target="../media/image9.jpg"/><Relationship Id="rId16" Type="http://schemas.openxmlformats.org/officeDocument/2006/relationships/hyperlink" Target="https://en.wikipedia.org/wiki/Radiometric_dating" TargetMode="External"/><Relationship Id="rId20" Type="http://schemas.openxmlformats.org/officeDocument/2006/relationships/hyperlink" Target="https://en.wikipedia.org/wiki/Anaerobic_organism" TargetMode="External"/><Relationship Id="rId1" Type="http://schemas.openxmlformats.org/officeDocument/2006/relationships/slideLayout" Target="../slideLayouts/slideLayout9.xml"/><Relationship Id="rId6" Type="http://schemas.openxmlformats.org/officeDocument/2006/relationships/hyperlink" Target="https://en.wikipedia.org/wiki/Astronomical_object" TargetMode="External"/><Relationship Id="rId11" Type="http://schemas.openxmlformats.org/officeDocument/2006/relationships/hyperlink" Target="https://en.wikipedia.org/wiki/Tectonic_plates" TargetMode="External"/><Relationship Id="rId5" Type="http://schemas.openxmlformats.org/officeDocument/2006/relationships/hyperlink" Target="https://en.wikipedia.org/wiki/Sun" TargetMode="External"/><Relationship Id="rId15" Type="http://schemas.openxmlformats.org/officeDocument/2006/relationships/hyperlink" Target="https://en.wikipedia.org/wiki/Mantle_(geology)" TargetMode="External"/><Relationship Id="rId23" Type="http://schemas.openxmlformats.org/officeDocument/2006/relationships/hyperlink" Target="https://creativecommons.org/licenses/by/3.0/" TargetMode="External"/><Relationship Id="rId10" Type="http://schemas.openxmlformats.org/officeDocument/2006/relationships/hyperlink" Target="https://en.wikipedia.org/wiki/Earth%27s_polar_regions" TargetMode="External"/><Relationship Id="rId19" Type="http://schemas.openxmlformats.org/officeDocument/2006/relationships/hyperlink" Target="https://en.wikipedia.org/wiki/Abiogenesis" TargetMode="External"/><Relationship Id="rId4" Type="http://schemas.openxmlformats.org/officeDocument/2006/relationships/hyperlink" Target="https://en.wikipedia.org/wiki/Planet" TargetMode="External"/><Relationship Id="rId9" Type="http://schemas.openxmlformats.org/officeDocument/2006/relationships/hyperlink" Target="https://en.wikipedia.org/wiki/Hydrosphere" TargetMode="External"/><Relationship Id="rId14" Type="http://schemas.openxmlformats.org/officeDocument/2006/relationships/hyperlink" Target="https://en.wikipedia.org/wiki/Earth%27s_magnetic_field" TargetMode="External"/><Relationship Id="rId22" Type="http://schemas.openxmlformats.org/officeDocument/2006/relationships/hyperlink" Target="https://en.wikipedia.org/wiki/Aerobic_organisms"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Mars_(mythology)" TargetMode="External"/><Relationship Id="rId13" Type="http://schemas.openxmlformats.org/officeDocument/2006/relationships/hyperlink" Target="https://en.wikipedia.org/wiki/Impact_crater" TargetMode="External"/><Relationship Id="rId18" Type="http://schemas.openxmlformats.org/officeDocument/2006/relationships/hyperlink" Target="https://en.wikipedia.org/wiki/Venus" TargetMode="External"/><Relationship Id="rId3" Type="http://schemas.openxmlformats.org/officeDocument/2006/relationships/hyperlink" Target="https://www.flickr.com/photos/144614754@N02/46665076711" TargetMode="External"/><Relationship Id="rId7" Type="http://schemas.openxmlformats.org/officeDocument/2006/relationships/hyperlink" Target="https://en.wikipedia.org/wiki/Mercury_(planet)" TargetMode="External"/><Relationship Id="rId12" Type="http://schemas.openxmlformats.org/officeDocument/2006/relationships/hyperlink" Target="https://en.wikipedia.org/wiki/Atmosphere" TargetMode="External"/><Relationship Id="rId17" Type="http://schemas.openxmlformats.org/officeDocument/2006/relationships/hyperlink" Target="https://en.wikipedia.org/wiki/Apparent_magnitude" TargetMode="External"/><Relationship Id="rId2" Type="http://schemas.openxmlformats.org/officeDocument/2006/relationships/image" Target="../media/image10.jpg"/><Relationship Id="rId16" Type="http://schemas.openxmlformats.org/officeDocument/2006/relationships/hyperlink" Target="https://en.wikipedia.org/wiki/Earth" TargetMode="External"/><Relationship Id="rId1" Type="http://schemas.openxmlformats.org/officeDocument/2006/relationships/slideLayout" Target="../slideLayouts/slideLayout9.xml"/><Relationship Id="rId6" Type="http://schemas.openxmlformats.org/officeDocument/2006/relationships/hyperlink" Target="https://en.wikipedia.org/wiki/Solar_System" TargetMode="External"/><Relationship Id="rId11" Type="http://schemas.openxmlformats.org/officeDocument/2006/relationships/hyperlink" Target="https://en.wikipedia.org/wiki/Terrestrial_planet" TargetMode="External"/><Relationship Id="rId5" Type="http://schemas.openxmlformats.org/officeDocument/2006/relationships/hyperlink" Target="https://en.wikipedia.org/wiki/Sun" TargetMode="External"/><Relationship Id="rId15" Type="http://schemas.openxmlformats.org/officeDocument/2006/relationships/hyperlink" Target="https://en.wikipedia.org/wiki/Polar_ice_caps" TargetMode="External"/><Relationship Id="rId10" Type="http://schemas.openxmlformats.org/officeDocument/2006/relationships/hyperlink" Target="https://en.wikipedia.org/wiki/Mars_surface_color" TargetMode="External"/><Relationship Id="rId19" Type="http://schemas.openxmlformats.org/officeDocument/2006/relationships/hyperlink" Target="https://creativecommons.org/licenses/by/3.0/" TargetMode="External"/><Relationship Id="rId4" Type="http://schemas.openxmlformats.org/officeDocument/2006/relationships/hyperlink" Target="https://en.wikipedia.org/wiki/Planet" TargetMode="External"/><Relationship Id="rId9" Type="http://schemas.openxmlformats.org/officeDocument/2006/relationships/hyperlink" Target="https://en.wikipedia.org/wiki/Iron(III)_oxide" TargetMode="External"/><Relationship Id="rId14" Type="http://schemas.openxmlformats.org/officeDocument/2006/relationships/hyperlink" Target="https://en.wikipedia.org/wiki/Moon"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Mass" TargetMode="External"/><Relationship Id="rId13" Type="http://schemas.openxmlformats.org/officeDocument/2006/relationships/hyperlink" Target="https://en.wikipedia.org/wiki/Pre-history" TargetMode="External"/><Relationship Id="rId18" Type="http://schemas.openxmlformats.org/officeDocument/2006/relationships/hyperlink" Target="https://en.wikipedia.org/wiki/Saturn" TargetMode="External"/><Relationship Id="rId3" Type="http://schemas.openxmlformats.org/officeDocument/2006/relationships/hyperlink" Target="https://www.flickr.com/photos/seandoran/40340334930/" TargetMode="External"/><Relationship Id="rId21" Type="http://schemas.openxmlformats.org/officeDocument/2006/relationships/hyperlink" Target="https://en.wikipedia.org/wiki/Galilean_moons" TargetMode="External"/><Relationship Id="rId7" Type="http://schemas.openxmlformats.org/officeDocument/2006/relationships/hyperlink" Target="https://en.wikipedia.org/wiki/Gas_giant" TargetMode="External"/><Relationship Id="rId12" Type="http://schemas.openxmlformats.org/officeDocument/2006/relationships/hyperlink" Target="https://en.wikipedia.org/wiki/Venus" TargetMode="External"/><Relationship Id="rId17" Type="http://schemas.openxmlformats.org/officeDocument/2006/relationships/hyperlink" Target="https://en.wikipedia.org/wiki/Magnetic_tail" TargetMode="External"/><Relationship Id="rId25" Type="http://schemas.openxmlformats.org/officeDocument/2006/relationships/hyperlink" Target="https://creativecommons.org/licenses/by-nc-nd/3.0/" TargetMode="External"/><Relationship Id="rId2" Type="http://schemas.openxmlformats.org/officeDocument/2006/relationships/image" Target="../media/image11.jpg"/><Relationship Id="rId16" Type="http://schemas.openxmlformats.org/officeDocument/2006/relationships/hyperlink" Target="https://en.wikipedia.org/wiki/Magnetosphere" TargetMode="External"/><Relationship Id="rId20" Type="http://schemas.openxmlformats.org/officeDocument/2006/relationships/hyperlink" Target="https://en.wikipedia.org/wiki/Jupiter#cite_note-21" TargetMode="External"/><Relationship Id="rId1" Type="http://schemas.openxmlformats.org/officeDocument/2006/relationships/slideLayout" Target="../slideLayouts/slideLayout9.xml"/><Relationship Id="rId6" Type="http://schemas.openxmlformats.org/officeDocument/2006/relationships/hyperlink" Target="https://en.wikipedia.org/wiki/List_of_Solar_System_objects_by_size" TargetMode="External"/><Relationship Id="rId11" Type="http://schemas.openxmlformats.org/officeDocument/2006/relationships/hyperlink" Target="https://en.wikipedia.org/wiki/Moon" TargetMode="External"/><Relationship Id="rId24" Type="http://schemas.openxmlformats.org/officeDocument/2006/relationships/hyperlink" Target="https://en.wikipedia.org/wiki/Mercury_(planet)" TargetMode="External"/><Relationship Id="rId5" Type="http://schemas.openxmlformats.org/officeDocument/2006/relationships/hyperlink" Target="https://en.wikipedia.org/wiki/Sun" TargetMode="External"/><Relationship Id="rId15" Type="http://schemas.openxmlformats.org/officeDocument/2006/relationships/hyperlink" Target="https://en.wikipedia.org/wiki/Planetary_ring" TargetMode="External"/><Relationship Id="rId23" Type="http://schemas.openxmlformats.org/officeDocument/2006/relationships/hyperlink" Target="https://en.wikipedia.org/wiki/Ganymede_(moon)" TargetMode="External"/><Relationship Id="rId10" Type="http://schemas.openxmlformats.org/officeDocument/2006/relationships/hyperlink" Target="https://en.wikipedia.org/wiki/Earth" TargetMode="External"/><Relationship Id="rId19" Type="http://schemas.openxmlformats.org/officeDocument/2006/relationships/hyperlink" Target="https://en.wikipedia.org/wiki/Moons_of_Jupiter" TargetMode="External"/><Relationship Id="rId4" Type="http://schemas.openxmlformats.org/officeDocument/2006/relationships/hyperlink" Target="https://en.wikipedia.org/wiki/Planet" TargetMode="External"/><Relationship Id="rId9" Type="http://schemas.openxmlformats.org/officeDocument/2006/relationships/hyperlink" Target="https://en.wikipedia.org/wiki/Solar_System" TargetMode="External"/><Relationship Id="rId14" Type="http://schemas.openxmlformats.org/officeDocument/2006/relationships/hyperlink" Target="https://en.wikipedia.org/wiki/Jupiter_(mythology)" TargetMode="External"/><Relationship Id="rId22" Type="http://schemas.openxmlformats.org/officeDocument/2006/relationships/hyperlink" Target="https://en.wikipedia.org/wiki/Galileo_Galilei"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en.wikipedia.org/wiki/Gas_giant" TargetMode="External"/><Relationship Id="rId13" Type="http://schemas.openxmlformats.org/officeDocument/2006/relationships/hyperlink" Target="https://en.wikipedia.org/wiki/Sickle" TargetMode="External"/><Relationship Id="rId18" Type="http://schemas.openxmlformats.org/officeDocument/2006/relationships/hyperlink" Target="https://en.wikipedia.org/wiki/Saturn#cite_note-BBCmoons-30" TargetMode="External"/><Relationship Id="rId3" Type="http://schemas.openxmlformats.org/officeDocument/2006/relationships/hyperlink" Target="https://la.m.wikipedia.org/wiki/Fasciculus:Saturn_(planet)_large_rotated.jpg" TargetMode="External"/><Relationship Id="rId21" Type="http://schemas.openxmlformats.org/officeDocument/2006/relationships/hyperlink" Target="https://en.wikipedia.org/wiki/Mercury_(planet)" TargetMode="External"/><Relationship Id="rId7" Type="http://schemas.openxmlformats.org/officeDocument/2006/relationships/hyperlink" Target="https://en.wikipedia.org/wiki/Jupiter" TargetMode="External"/><Relationship Id="rId12" Type="http://schemas.openxmlformats.org/officeDocument/2006/relationships/hyperlink" Target="https://en.wikipedia.org/wiki/Astronomical_symbol" TargetMode="External"/><Relationship Id="rId17" Type="http://schemas.openxmlformats.org/officeDocument/2006/relationships/hyperlink" Target="https://en.wikipedia.org/wiki/Moons_of_Saturn" TargetMode="External"/><Relationship Id="rId2" Type="http://schemas.openxmlformats.org/officeDocument/2006/relationships/image" Target="../media/image12.jpg"/><Relationship Id="rId16" Type="http://schemas.openxmlformats.org/officeDocument/2006/relationships/hyperlink" Target="https://en.wikipedia.org/wiki/Cosmic_dust" TargetMode="External"/><Relationship Id="rId20" Type="http://schemas.openxmlformats.org/officeDocument/2006/relationships/hyperlink" Target="https://en.wikipedia.org/wiki/Titan_(moon)" TargetMode="External"/><Relationship Id="rId1" Type="http://schemas.openxmlformats.org/officeDocument/2006/relationships/slideLayout" Target="../slideLayouts/slideLayout9.xml"/><Relationship Id="rId6" Type="http://schemas.openxmlformats.org/officeDocument/2006/relationships/hyperlink" Target="https://en.wikipedia.org/wiki/Solar_System" TargetMode="External"/><Relationship Id="rId11" Type="http://schemas.openxmlformats.org/officeDocument/2006/relationships/hyperlink" Target="https://en.wikipedia.org/wiki/Saturn_(mythology)" TargetMode="External"/><Relationship Id="rId5" Type="http://schemas.openxmlformats.org/officeDocument/2006/relationships/hyperlink" Target="https://en.wikipedia.org/wiki/Sun" TargetMode="External"/><Relationship Id="rId15" Type="http://schemas.openxmlformats.org/officeDocument/2006/relationships/hyperlink" Target="https://en.wikipedia.org/wiki/Rings_of_Saturn" TargetMode="External"/><Relationship Id="rId23" Type="http://schemas.openxmlformats.org/officeDocument/2006/relationships/hyperlink" Target="https://creativecommons.org/licenses/by-sa/3.0/" TargetMode="External"/><Relationship Id="rId10" Type="http://schemas.openxmlformats.org/officeDocument/2006/relationships/hyperlink" Target="https://en.wikipedia.org/wiki/Roman_mythology" TargetMode="External"/><Relationship Id="rId19" Type="http://schemas.openxmlformats.org/officeDocument/2006/relationships/hyperlink" Target="https://en.wikipedia.org/wiki/Moonlet" TargetMode="External"/><Relationship Id="rId4" Type="http://schemas.openxmlformats.org/officeDocument/2006/relationships/hyperlink" Target="https://en.wikipedia.org/wiki/Planet" TargetMode="External"/><Relationship Id="rId9" Type="http://schemas.openxmlformats.org/officeDocument/2006/relationships/hyperlink" Target="https://en.wikipedia.org/wiki/Earth" TargetMode="External"/><Relationship Id="rId14" Type="http://schemas.openxmlformats.org/officeDocument/2006/relationships/hyperlink" Target="https://en.wikipedia.org/wiki/Saturday" TargetMode="External"/><Relationship Id="rId22" Type="http://schemas.openxmlformats.org/officeDocument/2006/relationships/hyperlink" Target="https://en.wikipedia.org/wiki/Saturn#cite_note-Titan_ref-3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67D26-ABA8-4720-AB6A-683C6A514462}"/>
              </a:ext>
            </a:extLst>
          </p:cNvPr>
          <p:cNvSpPr>
            <a:spLocks noGrp="1"/>
          </p:cNvSpPr>
          <p:nvPr>
            <p:ph type="ctrTitle"/>
          </p:nvPr>
        </p:nvSpPr>
        <p:spPr>
          <a:xfrm>
            <a:off x="5159603" y="2351863"/>
            <a:ext cx="7197726" cy="923827"/>
          </a:xfrm>
        </p:spPr>
        <p:txBody>
          <a:bodyPr/>
          <a:lstStyle/>
          <a:p>
            <a:pPr algn="ctr"/>
            <a:r>
              <a:rPr lang="en-US" b="1" u="sng" dirty="0">
                <a:latin typeface="Algerian" panose="04020705040A02060702" pitchFamily="82" charset="0"/>
              </a:rPr>
              <a:t>     Solar system</a:t>
            </a:r>
            <a:endParaRPr lang="en-IN" b="1" u="sng" dirty="0">
              <a:latin typeface="Algerian" panose="04020705040A02060702" pitchFamily="82" charset="0"/>
            </a:endParaRPr>
          </a:p>
        </p:txBody>
      </p:sp>
      <p:sp>
        <p:nvSpPr>
          <p:cNvPr id="3" name="Subtitle 2">
            <a:extLst>
              <a:ext uri="{FF2B5EF4-FFF2-40B4-BE49-F238E27FC236}">
                <a16:creationId xmlns:a16="http://schemas.microsoft.com/office/drawing/2014/main" id="{20D8E248-03B3-4483-9B41-924BE792F7A7}"/>
              </a:ext>
            </a:extLst>
          </p:cNvPr>
          <p:cNvSpPr>
            <a:spLocks noGrp="1"/>
          </p:cNvSpPr>
          <p:nvPr>
            <p:ph type="subTitle" idx="1"/>
          </p:nvPr>
        </p:nvSpPr>
        <p:spPr>
          <a:xfrm>
            <a:off x="3962399" y="4722829"/>
            <a:ext cx="7197726" cy="1715678"/>
          </a:xfrm>
        </p:spPr>
        <p:txBody>
          <a:bodyPr>
            <a:normAutofit/>
          </a:bodyPr>
          <a:lstStyle/>
          <a:p>
            <a:r>
              <a:rPr lang="en-US" b="0" i="0" dirty="0">
                <a:effectLst/>
                <a:latin typeface="Britannic Bold" panose="020B0903060703020204" pitchFamily="34" charset="0"/>
              </a:rPr>
              <a:t>Our </a:t>
            </a:r>
            <a:r>
              <a:rPr lang="en-US" b="1" i="0" dirty="0">
                <a:effectLst/>
                <a:latin typeface="Britannic Bold" panose="020B0903060703020204" pitchFamily="34" charset="0"/>
              </a:rPr>
              <a:t>solar system</a:t>
            </a:r>
            <a:r>
              <a:rPr lang="en-US" b="0" i="0" dirty="0">
                <a:effectLst/>
                <a:latin typeface="Britannic Bold" panose="020B0903060703020204" pitchFamily="34" charset="0"/>
              </a:rPr>
              <a:t> consists of our star, the Sun, and everything bound to it by gravity — the planets Mercury, Venus, Earth, Mars, Jupiter, Saturn, Uranus and Neptune, dwarf planets such as Pluto, dozens of moons and millions of asteroids, comets and meteoroids</a:t>
            </a:r>
            <a:r>
              <a:rPr lang="en-US" b="0" i="0" dirty="0">
                <a:solidFill>
                  <a:srgbClr val="202124"/>
                </a:solidFill>
                <a:effectLst/>
                <a:latin typeface="arial" panose="020B0604020202020204" pitchFamily="34" charset="0"/>
              </a:rPr>
              <a:t>.</a:t>
            </a:r>
            <a:endParaRPr lang="en-IN" dirty="0"/>
          </a:p>
        </p:txBody>
      </p:sp>
      <p:pic>
        <p:nvPicPr>
          <p:cNvPr id="5" name="Picture 4">
            <a:extLst>
              <a:ext uri="{FF2B5EF4-FFF2-40B4-BE49-F238E27FC236}">
                <a16:creationId xmlns:a16="http://schemas.microsoft.com/office/drawing/2014/main" id="{B0AAE497-364C-4FF1-8113-BD565B23D58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337097"/>
            <a:ext cx="6306533" cy="4385732"/>
          </a:xfrm>
          <a:prstGeom prst="rect">
            <a:avLst/>
          </a:prstGeom>
        </p:spPr>
      </p:pic>
      <p:sp>
        <p:nvSpPr>
          <p:cNvPr id="6" name="TextBox 5">
            <a:extLst>
              <a:ext uri="{FF2B5EF4-FFF2-40B4-BE49-F238E27FC236}">
                <a16:creationId xmlns:a16="http://schemas.microsoft.com/office/drawing/2014/main" id="{E33064D2-781E-4D6E-A3F5-9FA8E7A2550E}"/>
              </a:ext>
            </a:extLst>
          </p:cNvPr>
          <p:cNvSpPr txBox="1"/>
          <p:nvPr/>
        </p:nvSpPr>
        <p:spPr>
          <a:xfrm>
            <a:off x="245096" y="3652887"/>
            <a:ext cx="8053633" cy="230832"/>
          </a:xfrm>
          <a:prstGeom prst="rect">
            <a:avLst/>
          </a:prstGeom>
          <a:noFill/>
        </p:spPr>
        <p:txBody>
          <a:bodyPr wrap="square" rtlCol="0">
            <a:spAutoFit/>
          </a:bodyPr>
          <a:lstStyle/>
          <a:p>
            <a:r>
              <a:rPr lang="en-IN" sz="900">
                <a:hlinkClick r:id="rId3" tooltip="http://stackoverflow.com/questions/30350873/android-element-similar-to-map-element-in-html"/>
              </a:rPr>
              <a:t>This Photo</a:t>
            </a:r>
            <a:r>
              <a:rPr lang="en-IN" sz="900"/>
              <a:t> by Unknown Author is licensed under </a:t>
            </a:r>
            <a:r>
              <a:rPr lang="en-IN" sz="900">
                <a:hlinkClick r:id="rId4" tooltip="https://creativecommons.org/licenses/by-sa/3.0/"/>
              </a:rPr>
              <a:t>CC BY-SA</a:t>
            </a:r>
            <a:endParaRPr lang="en-IN" sz="900"/>
          </a:p>
        </p:txBody>
      </p:sp>
    </p:spTree>
    <p:extLst>
      <p:ext uri="{BB962C8B-B14F-4D97-AF65-F5344CB8AC3E}">
        <p14:creationId xmlns:p14="http://schemas.microsoft.com/office/powerpoint/2010/main" val="4141255351"/>
      </p:ext>
    </p:extLst>
  </p:cSld>
  <p:clrMapOvr>
    <a:masterClrMapping/>
  </p:clrMapOvr>
  <mc:AlternateContent xmlns:mc="http://schemas.openxmlformats.org/markup-compatibility/2006" xmlns:p14="http://schemas.microsoft.com/office/powerpoint/2010/main">
    <mc:Choice Requires="p14">
      <p:transition spd="slow" advClick="0" advTm="4000">
        <p14:reveal/>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8" presetClass="emph" presetSubtype="0" fill="hold" grpId="0" nodeType="clickEffect">
                                  <p:stCondLst>
                                    <p:cond delay="0"/>
                                  </p:stCondLst>
                                  <p:iterate type="lt">
                                    <p:tmPct val="4000"/>
                                  </p:iterate>
                                  <p:childTnLst>
                                    <p:set>
                                      <p:cBhvr override="childStyle">
                                        <p:cTn id="15" dur="500" fill="hold"/>
                                        <p:tgtEl>
                                          <p:spTgt spid="3">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4DB7A-370F-43BA-9B85-C5A33886CF71}"/>
              </a:ext>
            </a:extLst>
          </p:cNvPr>
          <p:cNvSpPr>
            <a:spLocks noGrp="1"/>
          </p:cNvSpPr>
          <p:nvPr>
            <p:ph type="title"/>
          </p:nvPr>
        </p:nvSpPr>
        <p:spPr>
          <a:xfrm>
            <a:off x="252167" y="73058"/>
            <a:ext cx="6164653" cy="1371600"/>
          </a:xfrm>
        </p:spPr>
        <p:txBody>
          <a:bodyPr>
            <a:normAutofit/>
          </a:bodyPr>
          <a:lstStyle/>
          <a:p>
            <a:pPr algn="ctr"/>
            <a:r>
              <a:rPr lang="en-US" sz="5400" b="1" u="sng" dirty="0" err="1">
                <a:solidFill>
                  <a:srgbClr val="C00000"/>
                </a:solidFill>
                <a:latin typeface="Algerian" panose="04020705040A02060702" pitchFamily="82" charset="0"/>
              </a:rPr>
              <a:t>uranus</a:t>
            </a:r>
            <a:endParaRPr lang="en-IN" sz="5400" b="1" u="sng" dirty="0">
              <a:solidFill>
                <a:srgbClr val="C00000"/>
              </a:solidFill>
              <a:latin typeface="Algerian" panose="04020705040A02060702" pitchFamily="82" charset="0"/>
            </a:endParaRPr>
          </a:p>
        </p:txBody>
      </p:sp>
      <p:pic>
        <p:nvPicPr>
          <p:cNvPr id="6" name="Picture Placeholder 5">
            <a:extLst>
              <a:ext uri="{FF2B5EF4-FFF2-40B4-BE49-F238E27FC236}">
                <a16:creationId xmlns:a16="http://schemas.microsoft.com/office/drawing/2014/main" id="{0BECFC15-DFEF-4151-9789-ECA5B10FB7A3}"/>
              </a:ext>
            </a:extLst>
          </p:cNvPr>
          <p:cNvPicPr>
            <a:picLocks noGrp="1" noChangeAspect="1"/>
          </p:cNvPicPr>
          <p:nvPr>
            <p:ph type="pic" idx="1"/>
          </p:nvPr>
        </p:nvPicPr>
        <p:blipFill>
          <a:blip r:embed="rId2">
            <a:extLst>
              <a:ext uri="{837473B0-CC2E-450A-ABE3-18F120FF3D39}">
                <a1611:picAttrSrcUrl xmlns:a1611="http://schemas.microsoft.com/office/drawing/2016/11/main" r:id="rId3"/>
              </a:ext>
            </a:extLst>
          </a:blip>
          <a:srcRect t="298" b="298"/>
          <a:stretch>
            <a:fillRect/>
          </a:stretch>
        </p:blipFill>
        <p:spPr>
          <a:xfrm>
            <a:off x="6096000" y="914400"/>
            <a:ext cx="5768975" cy="5438775"/>
          </a:xfrm>
        </p:spPr>
      </p:pic>
      <p:sp>
        <p:nvSpPr>
          <p:cNvPr id="4" name="Text Placeholder 3">
            <a:extLst>
              <a:ext uri="{FF2B5EF4-FFF2-40B4-BE49-F238E27FC236}">
                <a16:creationId xmlns:a16="http://schemas.microsoft.com/office/drawing/2014/main" id="{87C43EB9-6C4F-48A6-895D-F3BDE2B77646}"/>
              </a:ext>
            </a:extLst>
          </p:cNvPr>
          <p:cNvSpPr>
            <a:spLocks noGrp="1"/>
          </p:cNvSpPr>
          <p:nvPr>
            <p:ph type="body" sz="half" idx="2"/>
          </p:nvPr>
        </p:nvSpPr>
        <p:spPr>
          <a:xfrm>
            <a:off x="327583" y="1600200"/>
            <a:ext cx="5768418" cy="5055124"/>
          </a:xfrm>
        </p:spPr>
        <p:txBody>
          <a:bodyPr>
            <a:normAutofit fontScale="92500" lnSpcReduction="10000"/>
          </a:bodyPr>
          <a:lstStyle/>
          <a:p>
            <a:r>
              <a:rPr lang="en-US" b="1" i="0" dirty="0">
                <a:solidFill>
                  <a:schemeClr val="accent5">
                    <a:lumMod val="40000"/>
                    <a:lumOff val="60000"/>
                  </a:schemeClr>
                </a:solidFill>
                <a:effectLst/>
                <a:latin typeface="Bahnschrift SemiBold" panose="020B0502040204020203" pitchFamily="34" charset="0"/>
              </a:rPr>
              <a:t>Uranus</a:t>
            </a:r>
            <a:r>
              <a:rPr lang="en-US" b="0" i="0" dirty="0">
                <a:solidFill>
                  <a:schemeClr val="accent5">
                    <a:lumMod val="40000"/>
                    <a:lumOff val="60000"/>
                  </a:schemeClr>
                </a:solidFill>
                <a:effectLst/>
                <a:latin typeface="Bahnschrift SemiBold" panose="020B0502040204020203" pitchFamily="34" charset="0"/>
              </a:rPr>
              <a:t> is the seventh </a:t>
            </a:r>
            <a:r>
              <a:rPr lang="en-US" b="0" i="0" u="none" strike="noStrike" dirty="0">
                <a:solidFill>
                  <a:schemeClr val="accent5">
                    <a:lumMod val="40000"/>
                    <a:lumOff val="60000"/>
                  </a:schemeClr>
                </a:solidFill>
                <a:effectLst/>
                <a:latin typeface="Bahnschrift SemiBold" panose="020B0502040204020203" pitchFamily="34" charset="0"/>
                <a:hlinkClick r:id="rId4" tooltip="Planet">
                  <a:extLst>
                    <a:ext uri="{A12FA001-AC4F-418D-AE19-62706E023703}">
                      <ahyp:hlinkClr xmlns:ahyp="http://schemas.microsoft.com/office/drawing/2018/hyperlinkcolor" val="tx"/>
                    </a:ext>
                  </a:extLst>
                </a:hlinkClick>
              </a:rPr>
              <a:t>planet</a:t>
            </a:r>
            <a:r>
              <a:rPr lang="en-US" b="0" i="0" dirty="0">
                <a:solidFill>
                  <a:schemeClr val="accent5">
                    <a:lumMod val="40000"/>
                    <a:lumOff val="60000"/>
                  </a:schemeClr>
                </a:solidFill>
                <a:effectLst/>
                <a:latin typeface="Bahnschrift SemiBold" panose="020B0502040204020203" pitchFamily="34" charset="0"/>
              </a:rPr>
              <a:t> from the </a:t>
            </a:r>
            <a:r>
              <a:rPr lang="en-US" b="0" i="0" u="none" strike="noStrike" dirty="0">
                <a:solidFill>
                  <a:schemeClr val="accent5">
                    <a:lumMod val="40000"/>
                    <a:lumOff val="60000"/>
                  </a:schemeClr>
                </a:solidFill>
                <a:effectLst/>
                <a:latin typeface="Bahnschrift SemiBold" panose="020B0502040204020203" pitchFamily="34" charset="0"/>
                <a:hlinkClick r:id="rId5" tooltip="Sun">
                  <a:extLst>
                    <a:ext uri="{A12FA001-AC4F-418D-AE19-62706E023703}">
                      <ahyp:hlinkClr xmlns:ahyp="http://schemas.microsoft.com/office/drawing/2018/hyperlinkcolor" val="tx"/>
                    </a:ext>
                  </a:extLst>
                </a:hlinkClick>
              </a:rPr>
              <a:t>Sun</a:t>
            </a:r>
            <a:r>
              <a:rPr lang="en-US" b="0" i="0" dirty="0">
                <a:solidFill>
                  <a:schemeClr val="accent5">
                    <a:lumMod val="40000"/>
                    <a:lumOff val="60000"/>
                  </a:schemeClr>
                </a:solidFill>
                <a:effectLst/>
                <a:latin typeface="Bahnschrift SemiBold" panose="020B0502040204020203" pitchFamily="34" charset="0"/>
              </a:rPr>
              <a:t>. Its name is a reference to the </a:t>
            </a:r>
            <a:r>
              <a:rPr lang="en-US" b="0" i="0" u="none" strike="noStrike" dirty="0">
                <a:solidFill>
                  <a:schemeClr val="accent5">
                    <a:lumMod val="40000"/>
                    <a:lumOff val="60000"/>
                  </a:schemeClr>
                </a:solidFill>
                <a:effectLst/>
                <a:latin typeface="Bahnschrift SemiBold" panose="020B0502040204020203" pitchFamily="34" charset="0"/>
                <a:hlinkClick r:id="rId6" tooltip="Greek god">
                  <a:extLst>
                    <a:ext uri="{A12FA001-AC4F-418D-AE19-62706E023703}">
                      <ahyp:hlinkClr xmlns:ahyp="http://schemas.microsoft.com/office/drawing/2018/hyperlinkcolor" val="tx"/>
                    </a:ext>
                  </a:extLst>
                </a:hlinkClick>
              </a:rPr>
              <a:t>Greek god</a:t>
            </a:r>
            <a:r>
              <a:rPr lang="en-US" b="0" i="0" dirty="0">
                <a:solidFill>
                  <a:schemeClr val="accent5">
                    <a:lumMod val="40000"/>
                    <a:lumOff val="60000"/>
                  </a:schemeClr>
                </a:solidFill>
                <a:effectLst/>
                <a:latin typeface="Bahnschrift SemiBold" panose="020B0502040204020203" pitchFamily="34" charset="0"/>
              </a:rPr>
              <a:t> of the sky, </a:t>
            </a:r>
            <a:r>
              <a:rPr lang="en-US" b="0" i="0" u="none" strike="noStrike" dirty="0">
                <a:solidFill>
                  <a:schemeClr val="accent5">
                    <a:lumMod val="40000"/>
                    <a:lumOff val="60000"/>
                  </a:schemeClr>
                </a:solidFill>
                <a:effectLst/>
                <a:latin typeface="Bahnschrift SemiBold" panose="020B0502040204020203" pitchFamily="34" charset="0"/>
                <a:hlinkClick r:id="rId7" tooltip="Uranus (mythology)">
                  <a:extLst>
                    <a:ext uri="{A12FA001-AC4F-418D-AE19-62706E023703}">
                      <ahyp:hlinkClr xmlns:ahyp="http://schemas.microsoft.com/office/drawing/2018/hyperlinkcolor" val="tx"/>
                    </a:ext>
                  </a:extLst>
                </a:hlinkClick>
              </a:rPr>
              <a:t>Uranus</a:t>
            </a:r>
            <a:r>
              <a:rPr lang="en-US" b="0" i="0" dirty="0">
                <a:solidFill>
                  <a:schemeClr val="accent5">
                    <a:lumMod val="40000"/>
                    <a:lumOff val="60000"/>
                  </a:schemeClr>
                </a:solidFill>
                <a:effectLst/>
                <a:latin typeface="Bahnschrift SemiBold" panose="020B0502040204020203" pitchFamily="34" charset="0"/>
              </a:rPr>
              <a:t>, who, according to </a:t>
            </a:r>
            <a:r>
              <a:rPr lang="en-US" b="0" i="0" u="none" strike="noStrike" dirty="0">
                <a:solidFill>
                  <a:schemeClr val="accent5">
                    <a:lumMod val="40000"/>
                    <a:lumOff val="60000"/>
                  </a:schemeClr>
                </a:solidFill>
                <a:effectLst/>
                <a:latin typeface="Bahnschrift SemiBold" panose="020B0502040204020203" pitchFamily="34" charset="0"/>
                <a:hlinkClick r:id="rId8" tooltip="Greek mythology">
                  <a:extLst>
                    <a:ext uri="{A12FA001-AC4F-418D-AE19-62706E023703}">
                      <ahyp:hlinkClr xmlns:ahyp="http://schemas.microsoft.com/office/drawing/2018/hyperlinkcolor" val="tx"/>
                    </a:ext>
                  </a:extLst>
                </a:hlinkClick>
              </a:rPr>
              <a:t>Greek mythology</a:t>
            </a:r>
            <a:r>
              <a:rPr lang="en-US" b="0" i="0" dirty="0">
                <a:solidFill>
                  <a:schemeClr val="accent5">
                    <a:lumMod val="40000"/>
                    <a:lumOff val="60000"/>
                  </a:schemeClr>
                </a:solidFill>
                <a:effectLst/>
                <a:latin typeface="Bahnschrift SemiBold" panose="020B0502040204020203" pitchFamily="34" charset="0"/>
              </a:rPr>
              <a:t>, was the great-grandfather of </a:t>
            </a:r>
            <a:r>
              <a:rPr lang="en-US" b="0" i="0" u="none" strike="noStrike" dirty="0">
                <a:solidFill>
                  <a:schemeClr val="accent5">
                    <a:lumMod val="40000"/>
                    <a:lumOff val="60000"/>
                  </a:schemeClr>
                </a:solidFill>
                <a:effectLst/>
                <a:latin typeface="Bahnschrift SemiBold" panose="020B0502040204020203" pitchFamily="34" charset="0"/>
                <a:hlinkClick r:id="rId9" tooltip="Ares">
                  <a:extLst>
                    <a:ext uri="{A12FA001-AC4F-418D-AE19-62706E023703}">
                      <ahyp:hlinkClr xmlns:ahyp="http://schemas.microsoft.com/office/drawing/2018/hyperlinkcolor" val="tx"/>
                    </a:ext>
                  </a:extLst>
                </a:hlinkClick>
              </a:rPr>
              <a:t>Ares</a:t>
            </a:r>
            <a:r>
              <a:rPr lang="en-US" b="0" i="0" dirty="0">
                <a:solidFill>
                  <a:schemeClr val="accent5">
                    <a:lumMod val="40000"/>
                    <a:lumOff val="60000"/>
                  </a:schemeClr>
                </a:solidFill>
                <a:effectLst/>
                <a:latin typeface="Bahnschrift SemiBold" panose="020B0502040204020203" pitchFamily="34" charset="0"/>
              </a:rPr>
              <a:t> (</a:t>
            </a:r>
            <a:r>
              <a:rPr lang="en-US" b="0" i="0" u="none" strike="noStrike" dirty="0">
                <a:solidFill>
                  <a:schemeClr val="accent5">
                    <a:lumMod val="40000"/>
                    <a:lumOff val="60000"/>
                  </a:schemeClr>
                </a:solidFill>
                <a:effectLst/>
                <a:latin typeface="Bahnschrift SemiBold" panose="020B0502040204020203" pitchFamily="34" charset="0"/>
                <a:hlinkClick r:id="rId10" tooltip="Mars (mythology)">
                  <a:extLst>
                    <a:ext uri="{A12FA001-AC4F-418D-AE19-62706E023703}">
                      <ahyp:hlinkClr xmlns:ahyp="http://schemas.microsoft.com/office/drawing/2018/hyperlinkcolor" val="tx"/>
                    </a:ext>
                  </a:extLst>
                </a:hlinkClick>
              </a:rPr>
              <a:t>Mars</a:t>
            </a:r>
            <a:r>
              <a:rPr lang="en-US" b="0" i="0" dirty="0">
                <a:solidFill>
                  <a:schemeClr val="accent5">
                    <a:lumMod val="40000"/>
                    <a:lumOff val="60000"/>
                  </a:schemeClr>
                </a:solidFill>
                <a:effectLst/>
                <a:latin typeface="Bahnschrift SemiBold" panose="020B0502040204020203" pitchFamily="34" charset="0"/>
              </a:rPr>
              <a:t>), grandfather of </a:t>
            </a:r>
            <a:r>
              <a:rPr lang="en-US" b="0" i="0" u="none" strike="noStrike" dirty="0">
                <a:solidFill>
                  <a:schemeClr val="accent5">
                    <a:lumMod val="40000"/>
                    <a:lumOff val="60000"/>
                  </a:schemeClr>
                </a:solidFill>
                <a:effectLst/>
                <a:latin typeface="Bahnschrift SemiBold" panose="020B0502040204020203" pitchFamily="34" charset="0"/>
                <a:hlinkClick r:id="rId11" tooltip="Zeus">
                  <a:extLst>
                    <a:ext uri="{A12FA001-AC4F-418D-AE19-62706E023703}">
                      <ahyp:hlinkClr xmlns:ahyp="http://schemas.microsoft.com/office/drawing/2018/hyperlinkcolor" val="tx"/>
                    </a:ext>
                  </a:extLst>
                </a:hlinkClick>
              </a:rPr>
              <a:t>Zeus</a:t>
            </a:r>
            <a:r>
              <a:rPr lang="en-US" b="0" i="0" dirty="0">
                <a:solidFill>
                  <a:schemeClr val="accent5">
                    <a:lumMod val="40000"/>
                    <a:lumOff val="60000"/>
                  </a:schemeClr>
                </a:solidFill>
                <a:effectLst/>
                <a:latin typeface="Bahnschrift SemiBold" panose="020B0502040204020203" pitchFamily="34" charset="0"/>
              </a:rPr>
              <a:t> (</a:t>
            </a:r>
            <a:r>
              <a:rPr lang="en-US" b="0" i="0" u="none" strike="noStrike" dirty="0">
                <a:solidFill>
                  <a:schemeClr val="accent5">
                    <a:lumMod val="40000"/>
                    <a:lumOff val="60000"/>
                  </a:schemeClr>
                </a:solidFill>
                <a:effectLst/>
                <a:latin typeface="Bahnschrift SemiBold" panose="020B0502040204020203" pitchFamily="34" charset="0"/>
                <a:hlinkClick r:id="rId12" tooltip="Jupiter (mythology)">
                  <a:extLst>
                    <a:ext uri="{A12FA001-AC4F-418D-AE19-62706E023703}">
                      <ahyp:hlinkClr xmlns:ahyp="http://schemas.microsoft.com/office/drawing/2018/hyperlinkcolor" val="tx"/>
                    </a:ext>
                  </a:extLst>
                </a:hlinkClick>
              </a:rPr>
              <a:t>Jupiter</a:t>
            </a:r>
            <a:r>
              <a:rPr lang="en-US" b="0" i="0" dirty="0">
                <a:solidFill>
                  <a:schemeClr val="accent5">
                    <a:lumMod val="40000"/>
                    <a:lumOff val="60000"/>
                  </a:schemeClr>
                </a:solidFill>
                <a:effectLst/>
                <a:latin typeface="Bahnschrift SemiBold" panose="020B0502040204020203" pitchFamily="34" charset="0"/>
              </a:rPr>
              <a:t>) and father of </a:t>
            </a:r>
            <a:r>
              <a:rPr lang="en-US" b="0" i="0" u="none" strike="noStrike" dirty="0">
                <a:solidFill>
                  <a:schemeClr val="accent5">
                    <a:lumMod val="40000"/>
                    <a:lumOff val="60000"/>
                  </a:schemeClr>
                </a:solidFill>
                <a:effectLst/>
                <a:latin typeface="Bahnschrift SemiBold" panose="020B0502040204020203" pitchFamily="34" charset="0"/>
                <a:hlinkClick r:id="rId13" tooltip="Cronus">
                  <a:extLst>
                    <a:ext uri="{A12FA001-AC4F-418D-AE19-62706E023703}">
                      <ahyp:hlinkClr xmlns:ahyp="http://schemas.microsoft.com/office/drawing/2018/hyperlinkcolor" val="tx"/>
                    </a:ext>
                  </a:extLst>
                </a:hlinkClick>
              </a:rPr>
              <a:t>Cronus</a:t>
            </a:r>
            <a:r>
              <a:rPr lang="en-US" b="0" i="0" dirty="0">
                <a:solidFill>
                  <a:schemeClr val="accent5">
                    <a:lumMod val="40000"/>
                    <a:lumOff val="60000"/>
                  </a:schemeClr>
                </a:solidFill>
                <a:effectLst/>
                <a:latin typeface="Bahnschrift SemiBold" panose="020B0502040204020203" pitchFamily="34" charset="0"/>
              </a:rPr>
              <a:t> (</a:t>
            </a:r>
            <a:r>
              <a:rPr lang="en-US" b="0" i="0" u="none" strike="noStrike" dirty="0">
                <a:solidFill>
                  <a:schemeClr val="accent5">
                    <a:lumMod val="40000"/>
                    <a:lumOff val="60000"/>
                  </a:schemeClr>
                </a:solidFill>
                <a:effectLst/>
                <a:latin typeface="Bahnschrift SemiBold" panose="020B0502040204020203" pitchFamily="34" charset="0"/>
                <a:hlinkClick r:id="rId14" tooltip="Saturn (mythology)">
                  <a:extLst>
                    <a:ext uri="{A12FA001-AC4F-418D-AE19-62706E023703}">
                      <ahyp:hlinkClr xmlns:ahyp="http://schemas.microsoft.com/office/drawing/2018/hyperlinkcolor" val="tx"/>
                    </a:ext>
                  </a:extLst>
                </a:hlinkClick>
              </a:rPr>
              <a:t>Saturn</a:t>
            </a:r>
            <a:r>
              <a:rPr lang="en-US" b="0" i="0" dirty="0">
                <a:solidFill>
                  <a:schemeClr val="accent5">
                    <a:lumMod val="40000"/>
                    <a:lumOff val="60000"/>
                  </a:schemeClr>
                </a:solidFill>
                <a:effectLst/>
                <a:latin typeface="Bahnschrift SemiBold" panose="020B0502040204020203" pitchFamily="34" charset="0"/>
              </a:rPr>
              <a:t>). It has the third-largest planetary radius and fourth-largest planetary mass in the </a:t>
            </a:r>
            <a:r>
              <a:rPr lang="en-US" b="0" i="0" u="none" strike="noStrike" dirty="0">
                <a:solidFill>
                  <a:schemeClr val="accent5">
                    <a:lumMod val="40000"/>
                    <a:lumOff val="60000"/>
                  </a:schemeClr>
                </a:solidFill>
                <a:effectLst/>
                <a:latin typeface="Bahnschrift SemiBold" panose="020B0502040204020203" pitchFamily="34" charset="0"/>
                <a:hlinkClick r:id="rId15" tooltip="Solar System">
                  <a:extLst>
                    <a:ext uri="{A12FA001-AC4F-418D-AE19-62706E023703}">
                      <ahyp:hlinkClr xmlns:ahyp="http://schemas.microsoft.com/office/drawing/2018/hyperlinkcolor" val="tx"/>
                    </a:ext>
                  </a:extLst>
                </a:hlinkClick>
              </a:rPr>
              <a:t>Solar System</a:t>
            </a:r>
            <a:r>
              <a:rPr lang="en-US" b="0" i="0" dirty="0">
                <a:solidFill>
                  <a:schemeClr val="accent5">
                    <a:lumMod val="40000"/>
                    <a:lumOff val="60000"/>
                  </a:schemeClr>
                </a:solidFill>
                <a:effectLst/>
                <a:latin typeface="Bahnschrift SemiBold" panose="020B0502040204020203" pitchFamily="34" charset="0"/>
              </a:rPr>
              <a:t>. Uranus is similar in composition to </a:t>
            </a:r>
            <a:r>
              <a:rPr lang="en-US" b="0" i="0" u="none" strike="noStrike" dirty="0">
                <a:solidFill>
                  <a:schemeClr val="accent5">
                    <a:lumMod val="40000"/>
                    <a:lumOff val="60000"/>
                  </a:schemeClr>
                </a:solidFill>
                <a:effectLst/>
                <a:latin typeface="Bahnschrift SemiBold" panose="020B0502040204020203" pitchFamily="34" charset="0"/>
                <a:hlinkClick r:id="rId16" tooltip="Neptune">
                  <a:extLst>
                    <a:ext uri="{A12FA001-AC4F-418D-AE19-62706E023703}">
                      <ahyp:hlinkClr xmlns:ahyp="http://schemas.microsoft.com/office/drawing/2018/hyperlinkcolor" val="tx"/>
                    </a:ext>
                  </a:extLst>
                </a:hlinkClick>
              </a:rPr>
              <a:t>Neptune</a:t>
            </a:r>
            <a:r>
              <a:rPr lang="en-US" b="0" i="0" dirty="0">
                <a:solidFill>
                  <a:schemeClr val="accent5">
                    <a:lumMod val="40000"/>
                    <a:lumOff val="60000"/>
                  </a:schemeClr>
                </a:solidFill>
                <a:effectLst/>
                <a:latin typeface="Bahnschrift SemiBold" panose="020B0502040204020203" pitchFamily="34" charset="0"/>
              </a:rPr>
              <a:t>, and both have bulk chemical compositions which differ from that of the larger </a:t>
            </a:r>
            <a:r>
              <a:rPr lang="en-US" b="0" i="0" u="none" strike="noStrike" dirty="0">
                <a:solidFill>
                  <a:schemeClr val="accent5">
                    <a:lumMod val="40000"/>
                    <a:lumOff val="60000"/>
                  </a:schemeClr>
                </a:solidFill>
                <a:effectLst/>
                <a:latin typeface="Bahnschrift SemiBold" panose="020B0502040204020203" pitchFamily="34" charset="0"/>
                <a:hlinkClick r:id="rId17" tooltip="Gas giant">
                  <a:extLst>
                    <a:ext uri="{A12FA001-AC4F-418D-AE19-62706E023703}">
                      <ahyp:hlinkClr xmlns:ahyp="http://schemas.microsoft.com/office/drawing/2018/hyperlinkcolor" val="tx"/>
                    </a:ext>
                  </a:extLst>
                </a:hlinkClick>
              </a:rPr>
              <a:t>gas giants</a:t>
            </a:r>
            <a:r>
              <a:rPr lang="en-US" b="0" i="0" dirty="0">
                <a:solidFill>
                  <a:schemeClr val="accent5">
                    <a:lumMod val="40000"/>
                    <a:lumOff val="60000"/>
                  </a:schemeClr>
                </a:solidFill>
                <a:effectLst/>
                <a:latin typeface="Bahnschrift SemiBold" panose="020B0502040204020203" pitchFamily="34" charset="0"/>
              </a:rPr>
              <a:t> </a:t>
            </a:r>
            <a:r>
              <a:rPr lang="en-US" b="0" i="0" u="none" strike="noStrike" dirty="0">
                <a:solidFill>
                  <a:schemeClr val="accent5">
                    <a:lumMod val="40000"/>
                    <a:lumOff val="60000"/>
                  </a:schemeClr>
                </a:solidFill>
                <a:effectLst/>
                <a:latin typeface="Bahnschrift SemiBold" panose="020B0502040204020203" pitchFamily="34" charset="0"/>
                <a:hlinkClick r:id="rId18" tooltip="Jupiter">
                  <a:extLst>
                    <a:ext uri="{A12FA001-AC4F-418D-AE19-62706E023703}">
                      <ahyp:hlinkClr xmlns:ahyp="http://schemas.microsoft.com/office/drawing/2018/hyperlinkcolor" val="tx"/>
                    </a:ext>
                  </a:extLst>
                </a:hlinkClick>
              </a:rPr>
              <a:t>Jupiter</a:t>
            </a:r>
            <a:r>
              <a:rPr lang="en-US" b="0" i="0" dirty="0">
                <a:solidFill>
                  <a:schemeClr val="accent5">
                    <a:lumMod val="40000"/>
                    <a:lumOff val="60000"/>
                  </a:schemeClr>
                </a:solidFill>
                <a:effectLst/>
                <a:latin typeface="Bahnschrift SemiBold" panose="020B0502040204020203" pitchFamily="34" charset="0"/>
              </a:rPr>
              <a:t> and </a:t>
            </a:r>
            <a:r>
              <a:rPr lang="en-US" b="0" i="0" u="none" strike="noStrike" dirty="0">
                <a:solidFill>
                  <a:schemeClr val="accent5">
                    <a:lumMod val="40000"/>
                    <a:lumOff val="60000"/>
                  </a:schemeClr>
                </a:solidFill>
                <a:effectLst/>
                <a:latin typeface="Bahnschrift SemiBold" panose="020B0502040204020203" pitchFamily="34" charset="0"/>
                <a:hlinkClick r:id="rId19" tooltip="Saturn">
                  <a:extLst>
                    <a:ext uri="{A12FA001-AC4F-418D-AE19-62706E023703}">
                      <ahyp:hlinkClr xmlns:ahyp="http://schemas.microsoft.com/office/drawing/2018/hyperlinkcolor" val="tx"/>
                    </a:ext>
                  </a:extLst>
                </a:hlinkClick>
              </a:rPr>
              <a:t>Saturn</a:t>
            </a:r>
            <a:r>
              <a:rPr lang="en-US" b="0" i="0" dirty="0">
                <a:solidFill>
                  <a:schemeClr val="accent5">
                    <a:lumMod val="40000"/>
                    <a:lumOff val="60000"/>
                  </a:schemeClr>
                </a:solidFill>
                <a:effectLst/>
                <a:latin typeface="Bahnschrift SemiBold" panose="020B0502040204020203" pitchFamily="34" charset="0"/>
              </a:rPr>
              <a:t>. For this reason, scientists often classify Uranus and Neptune as "</a:t>
            </a:r>
            <a:r>
              <a:rPr lang="en-US" b="0" i="0" u="none" strike="noStrike" dirty="0">
                <a:solidFill>
                  <a:schemeClr val="accent5">
                    <a:lumMod val="40000"/>
                    <a:lumOff val="60000"/>
                  </a:schemeClr>
                </a:solidFill>
                <a:effectLst/>
                <a:latin typeface="Bahnschrift SemiBold" panose="020B0502040204020203" pitchFamily="34" charset="0"/>
                <a:hlinkClick r:id="rId20" tooltip="Ice giant">
                  <a:extLst>
                    <a:ext uri="{A12FA001-AC4F-418D-AE19-62706E023703}">
                      <ahyp:hlinkClr xmlns:ahyp="http://schemas.microsoft.com/office/drawing/2018/hyperlinkcolor" val="tx"/>
                    </a:ext>
                  </a:extLst>
                </a:hlinkClick>
              </a:rPr>
              <a:t>ice giants</a:t>
            </a:r>
            <a:r>
              <a:rPr lang="en-US" b="0" i="0" dirty="0">
                <a:solidFill>
                  <a:schemeClr val="accent5">
                    <a:lumMod val="40000"/>
                    <a:lumOff val="60000"/>
                  </a:schemeClr>
                </a:solidFill>
                <a:effectLst/>
                <a:latin typeface="Bahnschrift SemiBold" panose="020B0502040204020203" pitchFamily="34" charset="0"/>
              </a:rPr>
              <a:t>" to distinguish them from the other gas giants. Uranus's </a:t>
            </a:r>
            <a:r>
              <a:rPr lang="en-US" b="0" i="0" u="none" strike="noStrike" dirty="0">
                <a:solidFill>
                  <a:schemeClr val="accent5">
                    <a:lumMod val="40000"/>
                    <a:lumOff val="60000"/>
                  </a:schemeClr>
                </a:solidFill>
                <a:effectLst/>
                <a:latin typeface="Bahnschrift SemiBold" panose="020B0502040204020203" pitchFamily="34" charset="0"/>
                <a:hlinkClick r:id="rId21" tooltip="Atmosphere">
                  <a:extLst>
                    <a:ext uri="{A12FA001-AC4F-418D-AE19-62706E023703}">
                      <ahyp:hlinkClr xmlns:ahyp="http://schemas.microsoft.com/office/drawing/2018/hyperlinkcolor" val="tx"/>
                    </a:ext>
                  </a:extLst>
                </a:hlinkClick>
              </a:rPr>
              <a:t>atmosphere</a:t>
            </a:r>
            <a:r>
              <a:rPr lang="en-US" b="0" i="0" dirty="0">
                <a:solidFill>
                  <a:schemeClr val="accent5">
                    <a:lumMod val="40000"/>
                    <a:lumOff val="60000"/>
                  </a:schemeClr>
                </a:solidFill>
                <a:effectLst/>
                <a:latin typeface="Bahnschrift SemiBold" panose="020B0502040204020203" pitchFamily="34" charset="0"/>
              </a:rPr>
              <a:t> is similar to Jupiter's and Saturn's in its primary composition of </a:t>
            </a:r>
            <a:r>
              <a:rPr lang="en-US" b="0" i="0" u="none" strike="noStrike" dirty="0">
                <a:solidFill>
                  <a:schemeClr val="accent5">
                    <a:lumMod val="40000"/>
                    <a:lumOff val="60000"/>
                  </a:schemeClr>
                </a:solidFill>
                <a:effectLst/>
                <a:latin typeface="Bahnschrift SemiBold" panose="020B0502040204020203" pitchFamily="34" charset="0"/>
                <a:hlinkClick r:id="rId22" tooltip="Hydrogen">
                  <a:extLst>
                    <a:ext uri="{A12FA001-AC4F-418D-AE19-62706E023703}">
                      <ahyp:hlinkClr xmlns:ahyp="http://schemas.microsoft.com/office/drawing/2018/hyperlinkcolor" val="tx"/>
                    </a:ext>
                  </a:extLst>
                </a:hlinkClick>
              </a:rPr>
              <a:t>hydrogen</a:t>
            </a:r>
            <a:r>
              <a:rPr lang="en-US" b="0" i="0" dirty="0">
                <a:solidFill>
                  <a:schemeClr val="accent5">
                    <a:lumMod val="40000"/>
                    <a:lumOff val="60000"/>
                  </a:schemeClr>
                </a:solidFill>
                <a:effectLst/>
                <a:latin typeface="Bahnschrift SemiBold" panose="020B0502040204020203" pitchFamily="34" charset="0"/>
              </a:rPr>
              <a:t> and </a:t>
            </a:r>
            <a:r>
              <a:rPr lang="en-US" b="0" i="0" u="none" strike="noStrike" dirty="0">
                <a:solidFill>
                  <a:schemeClr val="accent5">
                    <a:lumMod val="40000"/>
                    <a:lumOff val="60000"/>
                  </a:schemeClr>
                </a:solidFill>
                <a:effectLst/>
                <a:latin typeface="Bahnschrift SemiBold" panose="020B0502040204020203" pitchFamily="34" charset="0"/>
                <a:hlinkClick r:id="rId23" tooltip="Helium">
                  <a:extLst>
                    <a:ext uri="{A12FA001-AC4F-418D-AE19-62706E023703}">
                      <ahyp:hlinkClr xmlns:ahyp="http://schemas.microsoft.com/office/drawing/2018/hyperlinkcolor" val="tx"/>
                    </a:ext>
                  </a:extLst>
                </a:hlinkClick>
              </a:rPr>
              <a:t>helium</a:t>
            </a:r>
            <a:r>
              <a:rPr lang="en-US" b="0" i="0" dirty="0">
                <a:solidFill>
                  <a:schemeClr val="accent5">
                    <a:lumMod val="40000"/>
                    <a:lumOff val="60000"/>
                  </a:schemeClr>
                </a:solidFill>
                <a:effectLst/>
                <a:latin typeface="Bahnschrift SemiBold" panose="020B0502040204020203" pitchFamily="34" charset="0"/>
              </a:rPr>
              <a:t>, but it contains more "</a:t>
            </a:r>
            <a:r>
              <a:rPr lang="en-US" b="0" i="0" u="none" strike="noStrike" dirty="0">
                <a:solidFill>
                  <a:schemeClr val="accent5">
                    <a:lumMod val="40000"/>
                    <a:lumOff val="60000"/>
                  </a:schemeClr>
                </a:solidFill>
                <a:effectLst/>
                <a:latin typeface="Bahnschrift SemiBold" panose="020B0502040204020203" pitchFamily="34" charset="0"/>
                <a:hlinkClick r:id="rId24" tooltip="Volatiles">
                  <a:extLst>
                    <a:ext uri="{A12FA001-AC4F-418D-AE19-62706E023703}">
                      <ahyp:hlinkClr xmlns:ahyp="http://schemas.microsoft.com/office/drawing/2018/hyperlinkcolor" val="tx"/>
                    </a:ext>
                  </a:extLst>
                </a:hlinkClick>
              </a:rPr>
              <a:t>ices</a:t>
            </a:r>
            <a:r>
              <a:rPr lang="en-US" b="0" i="0" dirty="0">
                <a:solidFill>
                  <a:schemeClr val="accent5">
                    <a:lumMod val="40000"/>
                    <a:lumOff val="60000"/>
                  </a:schemeClr>
                </a:solidFill>
                <a:effectLst/>
                <a:latin typeface="Bahnschrift SemiBold" panose="020B0502040204020203" pitchFamily="34" charset="0"/>
              </a:rPr>
              <a:t>" such as water, </a:t>
            </a:r>
            <a:r>
              <a:rPr lang="en-US" b="0" i="0" u="none" strike="noStrike" dirty="0">
                <a:solidFill>
                  <a:schemeClr val="accent5">
                    <a:lumMod val="40000"/>
                    <a:lumOff val="60000"/>
                  </a:schemeClr>
                </a:solidFill>
                <a:effectLst/>
                <a:latin typeface="Bahnschrift SemiBold" panose="020B0502040204020203" pitchFamily="34" charset="0"/>
                <a:hlinkClick r:id="rId25" tooltip="Ammonia">
                  <a:extLst>
                    <a:ext uri="{A12FA001-AC4F-418D-AE19-62706E023703}">
                      <ahyp:hlinkClr xmlns:ahyp="http://schemas.microsoft.com/office/drawing/2018/hyperlinkcolor" val="tx"/>
                    </a:ext>
                  </a:extLst>
                </a:hlinkClick>
              </a:rPr>
              <a:t>ammonia</a:t>
            </a:r>
            <a:r>
              <a:rPr lang="en-US" b="0" i="0" dirty="0">
                <a:solidFill>
                  <a:schemeClr val="accent5">
                    <a:lumMod val="40000"/>
                    <a:lumOff val="60000"/>
                  </a:schemeClr>
                </a:solidFill>
                <a:effectLst/>
                <a:latin typeface="Bahnschrift SemiBold" panose="020B0502040204020203" pitchFamily="34" charset="0"/>
              </a:rPr>
              <a:t>, and </a:t>
            </a:r>
            <a:r>
              <a:rPr lang="en-US" b="0" i="0" u="none" strike="noStrike" dirty="0">
                <a:solidFill>
                  <a:schemeClr val="accent5">
                    <a:lumMod val="40000"/>
                    <a:lumOff val="60000"/>
                  </a:schemeClr>
                </a:solidFill>
                <a:effectLst/>
                <a:latin typeface="Bahnschrift SemiBold" panose="020B0502040204020203" pitchFamily="34" charset="0"/>
                <a:hlinkClick r:id="rId26" tooltip="Methane">
                  <a:extLst>
                    <a:ext uri="{A12FA001-AC4F-418D-AE19-62706E023703}">
                      <ahyp:hlinkClr xmlns:ahyp="http://schemas.microsoft.com/office/drawing/2018/hyperlinkcolor" val="tx"/>
                    </a:ext>
                  </a:extLst>
                </a:hlinkClick>
              </a:rPr>
              <a:t>methane</a:t>
            </a:r>
            <a:r>
              <a:rPr lang="en-US" b="0" i="0" dirty="0">
                <a:solidFill>
                  <a:schemeClr val="accent5">
                    <a:lumMod val="40000"/>
                    <a:lumOff val="60000"/>
                  </a:schemeClr>
                </a:solidFill>
                <a:effectLst/>
                <a:latin typeface="Bahnschrift SemiBold" panose="020B0502040204020203" pitchFamily="34" charset="0"/>
              </a:rPr>
              <a:t>, along with traces of other </a:t>
            </a:r>
            <a:r>
              <a:rPr lang="en-US" b="0" i="0" u="sng" dirty="0">
                <a:solidFill>
                  <a:schemeClr val="accent5">
                    <a:lumMod val="40000"/>
                    <a:lumOff val="60000"/>
                  </a:schemeClr>
                </a:solidFill>
                <a:effectLst/>
                <a:latin typeface="Bahnschrift SemiBold" panose="020B0502040204020203" pitchFamily="34" charset="0"/>
                <a:hlinkClick r:id="rId27">
                  <a:extLst>
                    <a:ext uri="{A12FA001-AC4F-418D-AE19-62706E023703}">
                      <ahyp:hlinkClr xmlns:ahyp="http://schemas.microsoft.com/office/drawing/2018/hyperlinkcolor" val="tx"/>
                    </a:ext>
                  </a:extLst>
                </a:hlinkClick>
              </a:rPr>
              <a:t>hydrocarbons</a:t>
            </a:r>
            <a:r>
              <a:rPr lang="en-US" b="0" i="0" dirty="0">
                <a:solidFill>
                  <a:schemeClr val="accent5">
                    <a:lumMod val="40000"/>
                    <a:lumOff val="60000"/>
                  </a:schemeClr>
                </a:solidFill>
                <a:effectLst/>
                <a:latin typeface="Bahnschrift SemiBold" panose="020B0502040204020203" pitchFamily="34" charset="0"/>
              </a:rPr>
              <a:t>.</a:t>
            </a:r>
            <a:r>
              <a:rPr lang="en-US" b="0" i="0" u="none" strike="noStrike" baseline="30000" dirty="0">
                <a:solidFill>
                  <a:schemeClr val="accent5">
                    <a:lumMod val="40000"/>
                    <a:lumOff val="60000"/>
                  </a:schemeClr>
                </a:solidFill>
                <a:effectLst/>
                <a:latin typeface="Bahnschrift SemiBold" panose="020B0502040204020203" pitchFamily="34" charset="0"/>
              </a:rPr>
              <a:t>[1</a:t>
            </a:r>
            <a:r>
              <a:rPr lang="en-US" b="0" i="0" dirty="0">
                <a:solidFill>
                  <a:schemeClr val="accent5">
                    <a:lumMod val="40000"/>
                    <a:lumOff val="60000"/>
                  </a:schemeClr>
                </a:solidFill>
                <a:effectLst/>
                <a:latin typeface="Bahnschrift SemiBold" panose="020B0502040204020203" pitchFamily="34" charset="0"/>
              </a:rPr>
              <a:t> It has the coldest planetary atmosphere in the Solar System, with a minimum temperature of 49 K (−224 °C; −371 °F), and has a complex, layered </a:t>
            </a:r>
            <a:r>
              <a:rPr lang="en-US" b="0" i="0" u="none" strike="noStrike" dirty="0">
                <a:solidFill>
                  <a:schemeClr val="accent5">
                    <a:lumMod val="40000"/>
                    <a:lumOff val="60000"/>
                  </a:schemeClr>
                </a:solidFill>
                <a:effectLst/>
                <a:latin typeface="Bahnschrift SemiBold" panose="020B0502040204020203" pitchFamily="34" charset="0"/>
                <a:hlinkClick r:id="rId28" tooltip="Cloud">
                  <a:extLst>
                    <a:ext uri="{A12FA001-AC4F-418D-AE19-62706E023703}">
                      <ahyp:hlinkClr xmlns:ahyp="http://schemas.microsoft.com/office/drawing/2018/hyperlinkcolor" val="tx"/>
                    </a:ext>
                  </a:extLst>
                </a:hlinkClick>
              </a:rPr>
              <a:t>cloud</a:t>
            </a:r>
            <a:r>
              <a:rPr lang="en-US" b="0" i="0" dirty="0">
                <a:solidFill>
                  <a:schemeClr val="accent5">
                    <a:lumMod val="40000"/>
                    <a:lumOff val="60000"/>
                  </a:schemeClr>
                </a:solidFill>
                <a:effectLst/>
                <a:latin typeface="Bahnschrift SemiBold" panose="020B0502040204020203" pitchFamily="34" charset="0"/>
              </a:rPr>
              <a:t> structure with water thought to make up the lowest clouds and methane the uppermost layer of </a:t>
            </a:r>
            <a:r>
              <a:rPr lang="en-US" b="0" i="0" dirty="0" err="1">
                <a:solidFill>
                  <a:schemeClr val="accent5">
                    <a:lumMod val="40000"/>
                    <a:lumOff val="60000"/>
                  </a:schemeClr>
                </a:solidFill>
                <a:effectLst/>
                <a:latin typeface="Bahnschrift SemiBold" panose="020B0502040204020203" pitchFamily="34" charset="0"/>
              </a:rPr>
              <a:t>clouds.The</a:t>
            </a:r>
            <a:r>
              <a:rPr lang="en-US" b="0" i="0" dirty="0">
                <a:solidFill>
                  <a:schemeClr val="accent5">
                    <a:lumMod val="40000"/>
                    <a:lumOff val="60000"/>
                  </a:schemeClr>
                </a:solidFill>
                <a:effectLst/>
                <a:latin typeface="Bahnschrift SemiBold" panose="020B0502040204020203" pitchFamily="34" charset="0"/>
              </a:rPr>
              <a:t> interior of Uranus is mainly composed of ices and rock.</a:t>
            </a:r>
            <a:r>
              <a:rPr lang="en-US" baseline="30000" dirty="0">
                <a:solidFill>
                  <a:schemeClr val="accent5">
                    <a:lumMod val="40000"/>
                    <a:lumOff val="60000"/>
                  </a:schemeClr>
                </a:solidFill>
                <a:latin typeface="Bahnschrift SemiBold" panose="020B0502040204020203" pitchFamily="34" charset="0"/>
              </a:rPr>
              <a:t>[</a:t>
            </a:r>
            <a:endParaRPr lang="en-IN" dirty="0">
              <a:solidFill>
                <a:schemeClr val="accent5">
                  <a:lumMod val="40000"/>
                  <a:lumOff val="60000"/>
                </a:schemeClr>
              </a:solidFill>
              <a:latin typeface="Bahnschrift SemiBold" panose="020B0502040204020203" pitchFamily="34" charset="0"/>
            </a:endParaRPr>
          </a:p>
        </p:txBody>
      </p:sp>
      <p:sp>
        <p:nvSpPr>
          <p:cNvPr id="7" name="TextBox 6">
            <a:extLst>
              <a:ext uri="{FF2B5EF4-FFF2-40B4-BE49-F238E27FC236}">
                <a16:creationId xmlns:a16="http://schemas.microsoft.com/office/drawing/2014/main" id="{3F35D6A6-EA5C-4729-B4B3-59D08CD327DE}"/>
              </a:ext>
            </a:extLst>
          </p:cNvPr>
          <p:cNvSpPr txBox="1"/>
          <p:nvPr/>
        </p:nvSpPr>
        <p:spPr>
          <a:xfrm>
            <a:off x="6096000" y="6353175"/>
            <a:ext cx="5768975" cy="230832"/>
          </a:xfrm>
          <a:prstGeom prst="rect">
            <a:avLst/>
          </a:prstGeom>
          <a:noFill/>
        </p:spPr>
        <p:txBody>
          <a:bodyPr wrap="square" rtlCol="0">
            <a:spAutoFit/>
          </a:bodyPr>
          <a:lstStyle/>
          <a:p>
            <a:r>
              <a:rPr lang="en-IN" sz="900">
                <a:hlinkClick r:id="rId3" tooltip="https://commons.wikimedia.org/wiki/File:Uranus_(Edited).jpg"/>
              </a:rPr>
              <a:t>This Photo</a:t>
            </a:r>
            <a:r>
              <a:rPr lang="en-IN" sz="900"/>
              <a:t> by Unknown Author is licensed under </a:t>
            </a:r>
            <a:r>
              <a:rPr lang="en-IN" sz="900">
                <a:hlinkClick r:id="rId29" tooltip="https://creativecommons.org/licenses/by-sa/3.0/"/>
              </a:rPr>
              <a:t>CC BY-SA</a:t>
            </a:r>
            <a:endParaRPr lang="en-IN" sz="900"/>
          </a:p>
        </p:txBody>
      </p:sp>
    </p:spTree>
    <p:extLst>
      <p:ext uri="{BB962C8B-B14F-4D97-AF65-F5344CB8AC3E}">
        <p14:creationId xmlns:p14="http://schemas.microsoft.com/office/powerpoint/2010/main" val="8573987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4000">
        <p15:prstTrans prst="fracture"/>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80">
                                          <p:stCondLst>
                                            <p:cond delay="0"/>
                                          </p:stCondLst>
                                        </p:cTn>
                                        <p:tgtEl>
                                          <p:spTgt spid="4">
                                            <p:txEl>
                                              <p:pRg st="0" end="0"/>
                                            </p:txEl>
                                          </p:spTgt>
                                        </p:tgtEl>
                                      </p:cBhvr>
                                    </p:animEffect>
                                    <p:anim calcmode="lin" valueType="num">
                                      <p:cBhvr>
                                        <p:cTn id="13"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4">
                                            <p:txEl>
                                              <p:pRg st="0" end="0"/>
                                            </p:txEl>
                                          </p:spTgt>
                                        </p:tgtEl>
                                      </p:cBhvr>
                                      <p:to x="100000" y="60000"/>
                                    </p:animScale>
                                    <p:animScale>
                                      <p:cBhvr>
                                        <p:cTn id="19" dur="166" decel="50000">
                                          <p:stCondLst>
                                            <p:cond delay="676"/>
                                          </p:stCondLst>
                                        </p:cTn>
                                        <p:tgtEl>
                                          <p:spTgt spid="4">
                                            <p:txEl>
                                              <p:pRg st="0" end="0"/>
                                            </p:txEl>
                                          </p:spTgt>
                                        </p:tgtEl>
                                      </p:cBhvr>
                                      <p:to x="100000" y="100000"/>
                                    </p:animScale>
                                    <p:animScale>
                                      <p:cBhvr>
                                        <p:cTn id="20" dur="26">
                                          <p:stCondLst>
                                            <p:cond delay="1312"/>
                                          </p:stCondLst>
                                        </p:cTn>
                                        <p:tgtEl>
                                          <p:spTgt spid="4">
                                            <p:txEl>
                                              <p:pRg st="0" end="0"/>
                                            </p:txEl>
                                          </p:spTgt>
                                        </p:tgtEl>
                                      </p:cBhvr>
                                      <p:to x="100000" y="80000"/>
                                    </p:animScale>
                                    <p:animScale>
                                      <p:cBhvr>
                                        <p:cTn id="21" dur="166" decel="50000">
                                          <p:stCondLst>
                                            <p:cond delay="1338"/>
                                          </p:stCondLst>
                                        </p:cTn>
                                        <p:tgtEl>
                                          <p:spTgt spid="4">
                                            <p:txEl>
                                              <p:pRg st="0" end="0"/>
                                            </p:txEl>
                                          </p:spTgt>
                                        </p:tgtEl>
                                      </p:cBhvr>
                                      <p:to x="100000" y="100000"/>
                                    </p:animScale>
                                    <p:animScale>
                                      <p:cBhvr>
                                        <p:cTn id="22" dur="26">
                                          <p:stCondLst>
                                            <p:cond delay="1642"/>
                                          </p:stCondLst>
                                        </p:cTn>
                                        <p:tgtEl>
                                          <p:spTgt spid="4">
                                            <p:txEl>
                                              <p:pRg st="0" end="0"/>
                                            </p:txEl>
                                          </p:spTgt>
                                        </p:tgtEl>
                                      </p:cBhvr>
                                      <p:to x="100000" y="90000"/>
                                    </p:animScale>
                                    <p:animScale>
                                      <p:cBhvr>
                                        <p:cTn id="23" dur="166" decel="50000">
                                          <p:stCondLst>
                                            <p:cond delay="1668"/>
                                          </p:stCondLst>
                                        </p:cTn>
                                        <p:tgtEl>
                                          <p:spTgt spid="4">
                                            <p:txEl>
                                              <p:pRg st="0" end="0"/>
                                            </p:txEl>
                                          </p:spTgt>
                                        </p:tgtEl>
                                      </p:cBhvr>
                                      <p:to x="100000" y="100000"/>
                                    </p:animScale>
                                    <p:animScale>
                                      <p:cBhvr>
                                        <p:cTn id="24" dur="26">
                                          <p:stCondLst>
                                            <p:cond delay="1808"/>
                                          </p:stCondLst>
                                        </p:cTn>
                                        <p:tgtEl>
                                          <p:spTgt spid="4">
                                            <p:txEl>
                                              <p:pRg st="0" end="0"/>
                                            </p:txEl>
                                          </p:spTgt>
                                        </p:tgtEl>
                                      </p:cBhvr>
                                      <p:to x="100000" y="95000"/>
                                    </p:animScale>
                                    <p:animScale>
                                      <p:cBhvr>
                                        <p:cTn id="25" dur="166" decel="50000">
                                          <p:stCondLst>
                                            <p:cond delay="1834"/>
                                          </p:stCondLst>
                                        </p:cTn>
                                        <p:tgtEl>
                                          <p:spTgt spid="4">
                                            <p:txEl>
                                              <p:pRg st="0" end="0"/>
                                            </p:txEl>
                                          </p:spTgt>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ppt_w</p:attrName>
                                        </p:attrNameLst>
                                      </p:cBhvr>
                                      <p:tavLst>
                                        <p:tav tm="0">
                                          <p:val>
                                            <p:fltVal val="0"/>
                                          </p:val>
                                        </p:tav>
                                        <p:tav tm="100000">
                                          <p:val>
                                            <p:strVal val="#ppt_w"/>
                                          </p:val>
                                        </p:tav>
                                      </p:tavLst>
                                    </p:anim>
                                    <p:anim calcmode="lin" valueType="num">
                                      <p:cBhvr>
                                        <p:cTn id="31" dur="500" fill="hold"/>
                                        <p:tgtEl>
                                          <p:spTgt spid="6"/>
                                        </p:tgtEl>
                                        <p:attrNameLst>
                                          <p:attrName>ppt_h</p:attrName>
                                        </p:attrNameLst>
                                      </p:cBhvr>
                                      <p:tavLst>
                                        <p:tav tm="0">
                                          <p:val>
                                            <p:fltVal val="0"/>
                                          </p:val>
                                        </p:tav>
                                        <p:tav tm="100000">
                                          <p:val>
                                            <p:strVal val="#ppt_h"/>
                                          </p:val>
                                        </p:tav>
                                      </p:tavLst>
                                    </p:anim>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F8EB1-05A4-4428-BA94-0C04503783E4}"/>
              </a:ext>
            </a:extLst>
          </p:cNvPr>
          <p:cNvSpPr>
            <a:spLocks noGrp="1"/>
          </p:cNvSpPr>
          <p:nvPr>
            <p:ph type="title"/>
          </p:nvPr>
        </p:nvSpPr>
        <p:spPr>
          <a:xfrm>
            <a:off x="-219481" y="-181466"/>
            <a:ext cx="6164653" cy="1371600"/>
          </a:xfrm>
        </p:spPr>
        <p:txBody>
          <a:bodyPr>
            <a:normAutofit/>
          </a:bodyPr>
          <a:lstStyle/>
          <a:p>
            <a:pPr algn="ctr"/>
            <a:r>
              <a:rPr lang="en-US" sz="4400" b="1" u="sng" dirty="0" err="1">
                <a:latin typeface="Algerian" panose="04020705040A02060702" pitchFamily="82" charset="0"/>
              </a:rPr>
              <a:t>neptune</a:t>
            </a:r>
            <a:endParaRPr lang="en-IN" sz="4400" b="1" u="sng" dirty="0">
              <a:latin typeface="Algerian" panose="04020705040A02060702" pitchFamily="82" charset="0"/>
            </a:endParaRPr>
          </a:p>
        </p:txBody>
      </p:sp>
      <p:pic>
        <p:nvPicPr>
          <p:cNvPr id="6" name="Picture Placeholder 5">
            <a:extLst>
              <a:ext uri="{FF2B5EF4-FFF2-40B4-BE49-F238E27FC236}">
                <a16:creationId xmlns:a16="http://schemas.microsoft.com/office/drawing/2014/main" id="{635774E0-393B-4645-83BF-44CF6EAD7BB8}"/>
              </a:ext>
            </a:extLst>
          </p:cNvPr>
          <p:cNvPicPr>
            <a:picLocks noGrp="1" noChangeAspect="1"/>
          </p:cNvPicPr>
          <p:nvPr>
            <p:ph type="pic" idx="1"/>
          </p:nvPr>
        </p:nvPicPr>
        <p:blipFill>
          <a:blip r:embed="rId2">
            <a:extLst>
              <a:ext uri="{837473B0-CC2E-450A-ABE3-18F120FF3D39}">
                <a1611:picAttrSrcUrl xmlns:a1611="http://schemas.microsoft.com/office/drawing/2016/11/main" r:id="rId3"/>
              </a:ext>
            </a:extLst>
          </a:blip>
          <a:srcRect l="22737" r="22737"/>
          <a:stretch>
            <a:fillRect/>
          </a:stretch>
        </p:blipFill>
        <p:spPr>
          <a:xfrm>
            <a:off x="5759450" y="914400"/>
            <a:ext cx="6051550" cy="5543550"/>
          </a:xfrm>
        </p:spPr>
      </p:pic>
      <p:sp>
        <p:nvSpPr>
          <p:cNvPr id="4" name="Text Placeholder 3">
            <a:extLst>
              <a:ext uri="{FF2B5EF4-FFF2-40B4-BE49-F238E27FC236}">
                <a16:creationId xmlns:a16="http://schemas.microsoft.com/office/drawing/2014/main" id="{4A98E38F-E475-447D-BE23-B1A2BFCD871A}"/>
              </a:ext>
            </a:extLst>
          </p:cNvPr>
          <p:cNvSpPr>
            <a:spLocks noGrp="1"/>
          </p:cNvSpPr>
          <p:nvPr>
            <p:ph type="body" sz="half" idx="2"/>
          </p:nvPr>
        </p:nvSpPr>
        <p:spPr>
          <a:xfrm>
            <a:off x="91912" y="1371599"/>
            <a:ext cx="5667865" cy="5255443"/>
          </a:xfrm>
        </p:spPr>
        <p:txBody>
          <a:bodyPr>
            <a:noAutofit/>
          </a:bodyPr>
          <a:lstStyle/>
          <a:p>
            <a:r>
              <a:rPr lang="en-US" sz="1600" b="1" i="0" dirty="0">
                <a:solidFill>
                  <a:srgbClr val="FF0000"/>
                </a:solidFill>
                <a:effectLst/>
                <a:latin typeface="Berlin Sans FB" panose="020E0602020502020306" pitchFamily="34" charset="0"/>
              </a:rPr>
              <a:t>Neptune</a:t>
            </a:r>
            <a:r>
              <a:rPr lang="en-US" sz="1600" b="0" i="0" dirty="0">
                <a:solidFill>
                  <a:srgbClr val="FF0000"/>
                </a:solidFill>
                <a:effectLst/>
                <a:latin typeface="Berlin Sans FB" panose="020E0602020502020306" pitchFamily="34" charset="0"/>
              </a:rPr>
              <a:t> is the eighth and farthest-known Solar </a:t>
            </a:r>
            <a:r>
              <a:rPr lang="en-US" sz="1600" b="0" i="0" u="none" strike="noStrike" dirty="0">
                <a:solidFill>
                  <a:srgbClr val="FF0000"/>
                </a:solidFill>
                <a:effectLst/>
                <a:latin typeface="Berlin Sans FB" panose="020E0602020502020306" pitchFamily="34" charset="0"/>
                <a:hlinkClick r:id="rId4" tooltip="Planet">
                  <a:extLst>
                    <a:ext uri="{A12FA001-AC4F-418D-AE19-62706E023703}">
                      <ahyp:hlinkClr xmlns:ahyp="http://schemas.microsoft.com/office/drawing/2018/hyperlinkcolor" val="tx"/>
                    </a:ext>
                  </a:extLst>
                </a:hlinkClick>
              </a:rPr>
              <a:t>planet</a:t>
            </a:r>
            <a:r>
              <a:rPr lang="en-US" sz="1600" b="0" i="0" dirty="0">
                <a:solidFill>
                  <a:srgbClr val="FF0000"/>
                </a:solidFill>
                <a:effectLst/>
                <a:latin typeface="Berlin Sans FB" panose="020E0602020502020306" pitchFamily="34" charset="0"/>
              </a:rPr>
              <a:t> from the </a:t>
            </a:r>
            <a:r>
              <a:rPr lang="en-US" sz="1600" b="0" i="0" u="none" strike="noStrike" dirty="0">
                <a:solidFill>
                  <a:srgbClr val="FF0000"/>
                </a:solidFill>
                <a:effectLst/>
                <a:latin typeface="Berlin Sans FB" panose="020E0602020502020306" pitchFamily="34" charset="0"/>
                <a:hlinkClick r:id="rId5" tooltip="Sun">
                  <a:extLst>
                    <a:ext uri="{A12FA001-AC4F-418D-AE19-62706E023703}">
                      <ahyp:hlinkClr xmlns:ahyp="http://schemas.microsoft.com/office/drawing/2018/hyperlinkcolor" val="tx"/>
                    </a:ext>
                  </a:extLst>
                </a:hlinkClick>
              </a:rPr>
              <a:t>Sun</a:t>
            </a:r>
            <a:r>
              <a:rPr lang="en-US" sz="1600" b="0" i="0" dirty="0">
                <a:solidFill>
                  <a:srgbClr val="FF0000"/>
                </a:solidFill>
                <a:effectLst/>
                <a:latin typeface="Berlin Sans FB" panose="020E0602020502020306" pitchFamily="34" charset="0"/>
              </a:rPr>
              <a:t>. In the </a:t>
            </a:r>
            <a:r>
              <a:rPr lang="en-US" sz="1600" b="0" i="0" u="none" strike="noStrike" dirty="0">
                <a:solidFill>
                  <a:srgbClr val="FF0000"/>
                </a:solidFill>
                <a:effectLst/>
                <a:latin typeface="Berlin Sans FB" panose="020E0602020502020306" pitchFamily="34" charset="0"/>
                <a:hlinkClick r:id="rId6" tooltip="Solar System">
                  <a:extLst>
                    <a:ext uri="{A12FA001-AC4F-418D-AE19-62706E023703}">
                      <ahyp:hlinkClr xmlns:ahyp="http://schemas.microsoft.com/office/drawing/2018/hyperlinkcolor" val="tx"/>
                    </a:ext>
                  </a:extLst>
                </a:hlinkClick>
              </a:rPr>
              <a:t>Solar System</a:t>
            </a:r>
            <a:r>
              <a:rPr lang="en-US" sz="1600" b="0" i="0" dirty="0">
                <a:solidFill>
                  <a:srgbClr val="FF0000"/>
                </a:solidFill>
                <a:effectLst/>
                <a:latin typeface="Berlin Sans FB" panose="020E0602020502020306" pitchFamily="34" charset="0"/>
              </a:rPr>
              <a:t>, it is the fourth-largest planet by diameter, the third-most-massive planet, and the densest </a:t>
            </a:r>
            <a:r>
              <a:rPr lang="en-US" sz="1600" b="0" i="0" u="none" strike="noStrike" dirty="0">
                <a:solidFill>
                  <a:srgbClr val="FF0000"/>
                </a:solidFill>
                <a:effectLst/>
                <a:latin typeface="Berlin Sans FB" panose="020E0602020502020306" pitchFamily="34" charset="0"/>
                <a:hlinkClick r:id="rId7" tooltip="Giant planet">
                  <a:extLst>
                    <a:ext uri="{A12FA001-AC4F-418D-AE19-62706E023703}">
                      <ahyp:hlinkClr xmlns:ahyp="http://schemas.microsoft.com/office/drawing/2018/hyperlinkcolor" val="tx"/>
                    </a:ext>
                  </a:extLst>
                </a:hlinkClick>
              </a:rPr>
              <a:t>giant planet</a:t>
            </a:r>
            <a:r>
              <a:rPr lang="en-US" sz="1600" b="0" i="0" dirty="0">
                <a:solidFill>
                  <a:srgbClr val="FF0000"/>
                </a:solidFill>
                <a:effectLst/>
                <a:latin typeface="Berlin Sans FB" panose="020E0602020502020306" pitchFamily="34" charset="0"/>
              </a:rPr>
              <a:t>. It is 17 times the mass of </a:t>
            </a:r>
            <a:r>
              <a:rPr lang="en-US" sz="1600" b="0" i="0" u="none" strike="noStrike" dirty="0">
                <a:solidFill>
                  <a:srgbClr val="FF0000"/>
                </a:solidFill>
                <a:effectLst/>
                <a:latin typeface="Berlin Sans FB" panose="020E0602020502020306" pitchFamily="34" charset="0"/>
                <a:hlinkClick r:id="rId8" tooltip="Earth">
                  <a:extLst>
                    <a:ext uri="{A12FA001-AC4F-418D-AE19-62706E023703}">
                      <ahyp:hlinkClr xmlns:ahyp="http://schemas.microsoft.com/office/drawing/2018/hyperlinkcolor" val="tx"/>
                    </a:ext>
                  </a:extLst>
                </a:hlinkClick>
              </a:rPr>
              <a:t>Earth</a:t>
            </a:r>
            <a:r>
              <a:rPr lang="en-US" sz="1600" b="0" i="0" dirty="0">
                <a:solidFill>
                  <a:srgbClr val="FF0000"/>
                </a:solidFill>
                <a:effectLst/>
                <a:latin typeface="Berlin Sans FB" panose="020E0602020502020306" pitchFamily="34" charset="0"/>
              </a:rPr>
              <a:t>, slightly more massive than its near-twin </a:t>
            </a:r>
            <a:r>
              <a:rPr lang="en-US" sz="1600" b="0" i="0" u="none" strike="noStrike" dirty="0">
                <a:solidFill>
                  <a:srgbClr val="FF0000"/>
                </a:solidFill>
                <a:effectLst/>
                <a:latin typeface="Berlin Sans FB" panose="020E0602020502020306" pitchFamily="34" charset="0"/>
                <a:hlinkClick r:id="rId9" tooltip="Uranus">
                  <a:extLst>
                    <a:ext uri="{A12FA001-AC4F-418D-AE19-62706E023703}">
                      <ahyp:hlinkClr xmlns:ahyp="http://schemas.microsoft.com/office/drawing/2018/hyperlinkcolor" val="tx"/>
                    </a:ext>
                  </a:extLst>
                </a:hlinkClick>
              </a:rPr>
              <a:t>Uranus</a:t>
            </a:r>
            <a:r>
              <a:rPr lang="en-US" sz="1600" b="0" i="0" dirty="0">
                <a:solidFill>
                  <a:srgbClr val="FF0000"/>
                </a:solidFill>
                <a:effectLst/>
                <a:latin typeface="Berlin Sans FB" panose="020E0602020502020306" pitchFamily="34" charset="0"/>
              </a:rPr>
              <a:t>. Neptune is denser and physically smaller than Uranus because its greater mass causes more gravitational compression of its atmosphere. The planet orbits the Sun once every 164.8 </a:t>
            </a:r>
            <a:r>
              <a:rPr lang="en-US" sz="1600" b="0" i="0" u="none" strike="noStrike" dirty="0">
                <a:solidFill>
                  <a:srgbClr val="FF0000"/>
                </a:solidFill>
                <a:effectLst/>
                <a:latin typeface="Berlin Sans FB" panose="020E0602020502020306" pitchFamily="34" charset="0"/>
                <a:hlinkClick r:id="rId10" tooltip="Julian year (astronomy)">
                  <a:extLst>
                    <a:ext uri="{A12FA001-AC4F-418D-AE19-62706E023703}">
                      <ahyp:hlinkClr xmlns:ahyp="http://schemas.microsoft.com/office/drawing/2018/hyperlinkcolor" val="tx"/>
                    </a:ext>
                  </a:extLst>
                </a:hlinkClick>
              </a:rPr>
              <a:t>years</a:t>
            </a:r>
            <a:r>
              <a:rPr lang="en-US" sz="1600" b="0" i="0" dirty="0">
                <a:solidFill>
                  <a:srgbClr val="FF0000"/>
                </a:solidFill>
                <a:effectLst/>
                <a:latin typeface="Berlin Sans FB" panose="020E0602020502020306" pitchFamily="34" charset="0"/>
              </a:rPr>
              <a:t> at an average distance of 30.1 </a:t>
            </a:r>
            <a:r>
              <a:rPr lang="en-US" sz="1600" b="0" i="0" u="none" strike="noStrike" dirty="0">
                <a:solidFill>
                  <a:srgbClr val="FF0000"/>
                </a:solidFill>
                <a:effectLst/>
                <a:latin typeface="Berlin Sans FB" panose="020E0602020502020306" pitchFamily="34" charset="0"/>
                <a:hlinkClick r:id="rId11" tooltip="Astronomical unit">
                  <a:extLst>
                    <a:ext uri="{A12FA001-AC4F-418D-AE19-62706E023703}">
                      <ahyp:hlinkClr xmlns:ahyp="http://schemas.microsoft.com/office/drawing/2018/hyperlinkcolor" val="tx"/>
                    </a:ext>
                  </a:extLst>
                </a:hlinkClick>
              </a:rPr>
              <a:t>AU</a:t>
            </a:r>
            <a:r>
              <a:rPr lang="en-US" sz="1600" b="0" i="0" dirty="0">
                <a:solidFill>
                  <a:srgbClr val="FF0000"/>
                </a:solidFill>
                <a:effectLst/>
                <a:latin typeface="Berlin Sans FB" panose="020E0602020502020306" pitchFamily="34" charset="0"/>
              </a:rPr>
              <a:t> (4.5 billion km; 2.8 billion mi). It is named after the </a:t>
            </a:r>
            <a:r>
              <a:rPr lang="en-US" sz="1600" b="0" i="0" u="none" strike="noStrike" dirty="0">
                <a:solidFill>
                  <a:srgbClr val="FF0000"/>
                </a:solidFill>
                <a:effectLst/>
                <a:latin typeface="Berlin Sans FB" panose="020E0602020502020306" pitchFamily="34" charset="0"/>
                <a:hlinkClick r:id="rId12" tooltip="Neptune (mythology)">
                  <a:extLst>
                    <a:ext uri="{A12FA001-AC4F-418D-AE19-62706E023703}">
                      <ahyp:hlinkClr xmlns:ahyp="http://schemas.microsoft.com/office/drawing/2018/hyperlinkcolor" val="tx"/>
                    </a:ext>
                  </a:extLst>
                </a:hlinkClick>
              </a:rPr>
              <a:t>Roman god of the sea</a:t>
            </a:r>
            <a:r>
              <a:rPr lang="en-US" sz="1600" b="0" i="0" dirty="0">
                <a:solidFill>
                  <a:srgbClr val="FF0000"/>
                </a:solidFill>
                <a:effectLst/>
                <a:latin typeface="Berlin Sans FB" panose="020E0602020502020306" pitchFamily="34" charset="0"/>
              </a:rPr>
              <a:t> and has the </a:t>
            </a:r>
            <a:r>
              <a:rPr lang="en-US" sz="1600" b="0" i="0" u="none" strike="noStrike" dirty="0">
                <a:solidFill>
                  <a:srgbClr val="FF0000"/>
                </a:solidFill>
                <a:effectLst/>
                <a:latin typeface="Berlin Sans FB" panose="020E0602020502020306" pitchFamily="34" charset="0"/>
                <a:hlinkClick r:id="rId13" tooltip="Astronomical symbol">
                  <a:extLst>
                    <a:ext uri="{A12FA001-AC4F-418D-AE19-62706E023703}">
                      <ahyp:hlinkClr xmlns:ahyp="http://schemas.microsoft.com/office/drawing/2018/hyperlinkcolor" val="tx"/>
                    </a:ext>
                  </a:extLst>
                </a:hlinkClick>
              </a:rPr>
              <a:t>astronomical symbol</a:t>
            </a:r>
            <a:r>
              <a:rPr lang="en-US" sz="1600" b="0" i="0" dirty="0">
                <a:solidFill>
                  <a:srgbClr val="FF0000"/>
                </a:solidFill>
                <a:effectLst/>
                <a:latin typeface="Berlin Sans FB" panose="020E0602020502020306" pitchFamily="34" charset="0"/>
              </a:rPr>
              <a:t> ♆, a </a:t>
            </a:r>
            <a:r>
              <a:rPr lang="en-US" sz="1600" b="0" i="0" dirty="0" err="1">
                <a:solidFill>
                  <a:srgbClr val="FF0000"/>
                </a:solidFill>
                <a:effectLst/>
                <a:latin typeface="Berlin Sans FB" panose="020E0602020502020306" pitchFamily="34" charset="0"/>
              </a:rPr>
              <a:t>stylised</a:t>
            </a:r>
            <a:r>
              <a:rPr lang="en-US" sz="1600" b="0" i="0" dirty="0">
                <a:solidFill>
                  <a:srgbClr val="FF0000"/>
                </a:solidFill>
                <a:effectLst/>
                <a:latin typeface="Berlin Sans FB" panose="020E0602020502020306" pitchFamily="34" charset="0"/>
              </a:rPr>
              <a:t> version of the god Neptune's </a:t>
            </a:r>
            <a:r>
              <a:rPr lang="en-US" sz="1600" b="0" i="0" u="none" strike="noStrike" dirty="0">
                <a:solidFill>
                  <a:srgbClr val="FF0000"/>
                </a:solidFill>
                <a:effectLst/>
                <a:latin typeface="Berlin Sans FB" panose="020E0602020502020306" pitchFamily="34" charset="0"/>
                <a:hlinkClick r:id="rId14">
                  <a:extLst>
                    <a:ext uri="{A12FA001-AC4F-418D-AE19-62706E023703}">
                      <ahyp:hlinkClr xmlns:ahyp="http://schemas.microsoft.com/office/drawing/2018/hyperlinkcolor" val="tx"/>
                    </a:ext>
                  </a:extLst>
                </a:hlinkClick>
              </a:rPr>
              <a:t>trident</a:t>
            </a:r>
            <a:r>
              <a:rPr lang="en-US" sz="1600" b="0" i="0" u="none" strike="noStrike" dirty="0">
                <a:solidFill>
                  <a:srgbClr val="FF0000"/>
                </a:solidFill>
                <a:effectLst/>
                <a:latin typeface="Berlin Sans FB" panose="020E0602020502020306" pitchFamily="34" charset="0"/>
              </a:rPr>
              <a:t>.</a:t>
            </a:r>
            <a:r>
              <a:rPr lang="en-US" sz="1600" b="0" i="0" dirty="0">
                <a:solidFill>
                  <a:srgbClr val="FF0000"/>
                </a:solidFill>
                <a:effectLst/>
                <a:latin typeface="Berlin Sans FB" panose="020E0602020502020306" pitchFamily="34" charset="0"/>
              </a:rPr>
              <a:t> Like Jupiter and Saturn, Neptune's atmosphere is composed primarily of </a:t>
            </a:r>
            <a:r>
              <a:rPr lang="en-US" sz="1600" b="0" i="0" u="none" strike="noStrike" dirty="0">
                <a:solidFill>
                  <a:srgbClr val="FF0000"/>
                </a:solidFill>
                <a:effectLst/>
                <a:latin typeface="Berlin Sans FB" panose="020E0602020502020306" pitchFamily="34" charset="0"/>
                <a:hlinkClick r:id="rId15" tooltip="Hydrogen">
                  <a:extLst>
                    <a:ext uri="{A12FA001-AC4F-418D-AE19-62706E023703}">
                      <ahyp:hlinkClr xmlns:ahyp="http://schemas.microsoft.com/office/drawing/2018/hyperlinkcolor" val="tx"/>
                    </a:ext>
                  </a:extLst>
                </a:hlinkClick>
              </a:rPr>
              <a:t>hydrogen</a:t>
            </a:r>
            <a:r>
              <a:rPr lang="en-US" sz="1600" b="0" i="0" dirty="0">
                <a:solidFill>
                  <a:srgbClr val="FF0000"/>
                </a:solidFill>
                <a:effectLst/>
                <a:latin typeface="Berlin Sans FB" panose="020E0602020502020306" pitchFamily="34" charset="0"/>
              </a:rPr>
              <a:t> and </a:t>
            </a:r>
            <a:r>
              <a:rPr lang="en-US" sz="1600" b="0" i="0" u="none" strike="noStrike" dirty="0">
                <a:solidFill>
                  <a:srgbClr val="FF0000"/>
                </a:solidFill>
                <a:effectLst/>
                <a:latin typeface="Berlin Sans FB" panose="020E0602020502020306" pitchFamily="34" charset="0"/>
                <a:hlinkClick r:id="rId16" tooltip="Helium">
                  <a:extLst>
                    <a:ext uri="{A12FA001-AC4F-418D-AE19-62706E023703}">
                      <ahyp:hlinkClr xmlns:ahyp="http://schemas.microsoft.com/office/drawing/2018/hyperlinkcolor" val="tx"/>
                    </a:ext>
                  </a:extLst>
                </a:hlinkClick>
              </a:rPr>
              <a:t>helium</a:t>
            </a:r>
            <a:r>
              <a:rPr lang="en-US" sz="1600" b="0" i="0" dirty="0">
                <a:solidFill>
                  <a:srgbClr val="FF0000"/>
                </a:solidFill>
                <a:effectLst/>
                <a:latin typeface="Berlin Sans FB" panose="020E0602020502020306" pitchFamily="34" charset="0"/>
              </a:rPr>
              <a:t>, along with traces of </a:t>
            </a:r>
            <a:r>
              <a:rPr lang="en-US" sz="1600" b="0" i="0" u="none" strike="noStrike" dirty="0">
                <a:solidFill>
                  <a:srgbClr val="FF0000"/>
                </a:solidFill>
                <a:effectLst/>
                <a:latin typeface="Berlin Sans FB" panose="020E0602020502020306" pitchFamily="34" charset="0"/>
                <a:hlinkClick r:id="rId17" tooltip="Hydrocarbon">
                  <a:extLst>
                    <a:ext uri="{A12FA001-AC4F-418D-AE19-62706E023703}">
                      <ahyp:hlinkClr xmlns:ahyp="http://schemas.microsoft.com/office/drawing/2018/hyperlinkcolor" val="tx"/>
                    </a:ext>
                  </a:extLst>
                </a:hlinkClick>
              </a:rPr>
              <a:t>hydrocarbons</a:t>
            </a:r>
            <a:r>
              <a:rPr lang="en-US" sz="1600" b="0" i="0" dirty="0">
                <a:solidFill>
                  <a:srgbClr val="FF0000"/>
                </a:solidFill>
                <a:effectLst/>
                <a:latin typeface="Berlin Sans FB" panose="020E0602020502020306" pitchFamily="34" charset="0"/>
              </a:rPr>
              <a:t> and possibly </a:t>
            </a:r>
            <a:r>
              <a:rPr lang="en-US" sz="1600" b="0" i="0" u="none" strike="noStrike" dirty="0">
                <a:solidFill>
                  <a:srgbClr val="FF0000"/>
                </a:solidFill>
                <a:effectLst/>
                <a:latin typeface="Berlin Sans FB" panose="020E0602020502020306" pitchFamily="34" charset="0"/>
                <a:hlinkClick r:id="rId18" tooltip="Nitrogen">
                  <a:extLst>
                    <a:ext uri="{A12FA001-AC4F-418D-AE19-62706E023703}">
                      <ahyp:hlinkClr xmlns:ahyp="http://schemas.microsoft.com/office/drawing/2018/hyperlinkcolor" val="tx"/>
                    </a:ext>
                  </a:extLst>
                </a:hlinkClick>
              </a:rPr>
              <a:t>nitrogen</a:t>
            </a:r>
            <a:r>
              <a:rPr lang="en-US" sz="1600" b="0" i="0" dirty="0">
                <a:solidFill>
                  <a:srgbClr val="FF0000"/>
                </a:solidFill>
                <a:effectLst/>
                <a:latin typeface="Berlin Sans FB" panose="020E0602020502020306" pitchFamily="34" charset="0"/>
              </a:rPr>
              <a:t>, though it contains a higher proportion of "ices" such as water, </a:t>
            </a:r>
            <a:r>
              <a:rPr lang="en-US" sz="1600" b="0" i="0" u="none" strike="noStrike" dirty="0">
                <a:solidFill>
                  <a:srgbClr val="FF0000"/>
                </a:solidFill>
                <a:effectLst/>
                <a:latin typeface="Berlin Sans FB" panose="020E0602020502020306" pitchFamily="34" charset="0"/>
                <a:hlinkClick r:id="rId19" tooltip="Ammonia">
                  <a:extLst>
                    <a:ext uri="{A12FA001-AC4F-418D-AE19-62706E023703}">
                      <ahyp:hlinkClr xmlns:ahyp="http://schemas.microsoft.com/office/drawing/2018/hyperlinkcolor" val="tx"/>
                    </a:ext>
                  </a:extLst>
                </a:hlinkClick>
              </a:rPr>
              <a:t>ammonia</a:t>
            </a:r>
            <a:r>
              <a:rPr lang="en-US" sz="1600" b="0" i="0" dirty="0">
                <a:solidFill>
                  <a:srgbClr val="FF0000"/>
                </a:solidFill>
                <a:effectLst/>
                <a:latin typeface="Berlin Sans FB" panose="020E0602020502020306" pitchFamily="34" charset="0"/>
              </a:rPr>
              <a:t> and </a:t>
            </a:r>
            <a:r>
              <a:rPr lang="en-US" sz="1600" b="0" i="0" u="none" strike="noStrike" dirty="0">
                <a:solidFill>
                  <a:srgbClr val="FF0000"/>
                </a:solidFill>
                <a:effectLst/>
                <a:latin typeface="Berlin Sans FB" panose="020E0602020502020306" pitchFamily="34" charset="0"/>
                <a:hlinkClick r:id="rId20" tooltip="Methane">
                  <a:extLst>
                    <a:ext uri="{A12FA001-AC4F-418D-AE19-62706E023703}">
                      <ahyp:hlinkClr xmlns:ahyp="http://schemas.microsoft.com/office/drawing/2018/hyperlinkcolor" val="tx"/>
                    </a:ext>
                  </a:extLst>
                </a:hlinkClick>
              </a:rPr>
              <a:t>methane</a:t>
            </a:r>
            <a:r>
              <a:rPr lang="en-US" sz="1600" b="0" i="0" dirty="0">
                <a:solidFill>
                  <a:srgbClr val="FF0000"/>
                </a:solidFill>
                <a:effectLst/>
                <a:latin typeface="Berlin Sans FB" panose="020E0602020502020306" pitchFamily="34" charset="0"/>
              </a:rPr>
              <a:t>. However, similar to Uranus, its interior is primarily composed of ices and rock;</a:t>
            </a:r>
            <a:r>
              <a:rPr lang="en-US" sz="1600" b="0" i="0" u="none" strike="noStrike" baseline="30000" dirty="0">
                <a:solidFill>
                  <a:srgbClr val="FF0000"/>
                </a:solidFill>
                <a:effectLst/>
                <a:latin typeface="Berlin Sans FB" panose="020E0602020502020306" pitchFamily="34" charset="0"/>
                <a:hlinkClick r:id="rId21">
                  <a:extLst>
                    <a:ext uri="{A12FA001-AC4F-418D-AE19-62706E023703}">
                      <ahyp:hlinkClr xmlns:ahyp="http://schemas.microsoft.com/office/drawing/2018/hyperlinkcolor" val="tx"/>
                    </a:ext>
                  </a:extLst>
                </a:hlinkClick>
              </a:rPr>
              <a:t>[19]</a:t>
            </a:r>
            <a:r>
              <a:rPr lang="en-US" sz="1600" b="0" i="0" dirty="0">
                <a:solidFill>
                  <a:srgbClr val="FF0000"/>
                </a:solidFill>
                <a:effectLst/>
                <a:latin typeface="Berlin Sans FB" panose="020E0602020502020306" pitchFamily="34" charset="0"/>
              </a:rPr>
              <a:t> Uranus and Neptune are normally considered "</a:t>
            </a:r>
            <a:r>
              <a:rPr lang="en-US" sz="1600" b="0" i="0" u="none" strike="noStrike" dirty="0">
                <a:solidFill>
                  <a:srgbClr val="FF0000"/>
                </a:solidFill>
                <a:effectLst/>
                <a:latin typeface="Berlin Sans FB" panose="020E0602020502020306" pitchFamily="34" charset="0"/>
                <a:hlinkClick r:id="rId22">
                  <a:extLst>
                    <a:ext uri="{A12FA001-AC4F-418D-AE19-62706E023703}">
                      <ahyp:hlinkClr xmlns:ahyp="http://schemas.microsoft.com/office/drawing/2018/hyperlinkcolor" val="tx"/>
                    </a:ext>
                  </a:extLst>
                </a:hlinkClick>
              </a:rPr>
              <a:t>ice giants</a:t>
            </a:r>
            <a:r>
              <a:rPr lang="en-US" sz="1600" b="0" i="0" dirty="0">
                <a:solidFill>
                  <a:srgbClr val="FF0000"/>
                </a:solidFill>
                <a:effectLst/>
                <a:latin typeface="Berlin Sans FB" panose="020E0602020502020306" pitchFamily="34" charset="0"/>
              </a:rPr>
              <a:t>" to </a:t>
            </a:r>
            <a:r>
              <a:rPr lang="en-US" sz="1600" b="0" i="0" dirty="0" err="1">
                <a:solidFill>
                  <a:srgbClr val="FF0000"/>
                </a:solidFill>
                <a:effectLst/>
                <a:latin typeface="Berlin Sans FB" panose="020E0602020502020306" pitchFamily="34" charset="0"/>
              </a:rPr>
              <a:t>emphasise</a:t>
            </a:r>
            <a:r>
              <a:rPr lang="en-US" sz="1600" b="0" i="0" dirty="0">
                <a:solidFill>
                  <a:srgbClr val="FF0000"/>
                </a:solidFill>
                <a:effectLst/>
                <a:latin typeface="Berlin Sans FB" panose="020E0602020502020306" pitchFamily="34" charset="0"/>
              </a:rPr>
              <a:t> this distinction.</a:t>
            </a:r>
            <a:r>
              <a:rPr lang="en-US" sz="1600" b="0" i="0" u="none" strike="noStrike" baseline="30000" dirty="0">
                <a:solidFill>
                  <a:srgbClr val="FF0000"/>
                </a:solidFill>
                <a:effectLst/>
                <a:latin typeface="Berlin Sans FB" panose="020E0602020502020306" pitchFamily="34" charset="0"/>
                <a:hlinkClick r:id="rId23">
                  <a:extLst>
                    <a:ext uri="{A12FA001-AC4F-418D-AE19-62706E023703}">
                      <ahyp:hlinkClr xmlns:ahyp="http://schemas.microsoft.com/office/drawing/2018/hyperlinkcolor" val="tx"/>
                    </a:ext>
                  </a:extLst>
                </a:hlinkClick>
              </a:rPr>
              <a:t>[20]</a:t>
            </a:r>
            <a:r>
              <a:rPr lang="en-US" sz="1600" b="0" i="0" dirty="0">
                <a:solidFill>
                  <a:srgbClr val="FF0000"/>
                </a:solidFill>
                <a:effectLst/>
                <a:latin typeface="Berlin Sans FB" panose="020E0602020502020306" pitchFamily="34" charset="0"/>
              </a:rPr>
              <a:t> Traces of methane in the outermost regions in part account for the planet's blue appearance,</a:t>
            </a:r>
            <a:r>
              <a:rPr lang="en-US" sz="1600" b="0" i="0" u="none" strike="noStrike" baseline="30000" dirty="0">
                <a:solidFill>
                  <a:srgbClr val="FF0000"/>
                </a:solidFill>
                <a:effectLst/>
                <a:latin typeface="Berlin Sans FB" panose="020E0602020502020306" pitchFamily="34" charset="0"/>
                <a:hlinkClick r:id="rId24">
                  <a:extLst>
                    <a:ext uri="{A12FA001-AC4F-418D-AE19-62706E023703}">
                      <ahyp:hlinkClr xmlns:ahyp="http://schemas.microsoft.com/office/drawing/2018/hyperlinkcolor" val="tx"/>
                    </a:ext>
                  </a:extLst>
                </a:hlinkClick>
              </a:rPr>
              <a:t>[21]</a:t>
            </a:r>
            <a:r>
              <a:rPr lang="en-US" sz="1600" b="0" i="0" dirty="0">
                <a:solidFill>
                  <a:srgbClr val="FF0000"/>
                </a:solidFill>
                <a:effectLst/>
                <a:latin typeface="Berlin Sans FB" panose="020E0602020502020306" pitchFamily="34" charset="0"/>
              </a:rPr>
              <a:t> though an unknown component is believed to color Neptune a deeper blue compared to Uranus</a:t>
            </a:r>
            <a:endParaRPr lang="en-IN" sz="1600" dirty="0">
              <a:solidFill>
                <a:srgbClr val="FF0000"/>
              </a:solidFill>
              <a:latin typeface="Berlin Sans FB" panose="020E0602020502020306" pitchFamily="34" charset="0"/>
            </a:endParaRPr>
          </a:p>
        </p:txBody>
      </p:sp>
      <p:sp>
        <p:nvSpPr>
          <p:cNvPr id="7" name="TextBox 6">
            <a:extLst>
              <a:ext uri="{FF2B5EF4-FFF2-40B4-BE49-F238E27FC236}">
                <a16:creationId xmlns:a16="http://schemas.microsoft.com/office/drawing/2014/main" id="{DC624E00-3B06-4BFB-BAE4-A08662AC01ED}"/>
              </a:ext>
            </a:extLst>
          </p:cNvPr>
          <p:cNvSpPr txBox="1"/>
          <p:nvPr/>
        </p:nvSpPr>
        <p:spPr>
          <a:xfrm>
            <a:off x="5759450" y="6457950"/>
            <a:ext cx="6051550" cy="230832"/>
          </a:xfrm>
          <a:prstGeom prst="rect">
            <a:avLst/>
          </a:prstGeom>
          <a:noFill/>
        </p:spPr>
        <p:txBody>
          <a:bodyPr wrap="square" rtlCol="0">
            <a:spAutoFit/>
          </a:bodyPr>
          <a:lstStyle/>
          <a:p>
            <a:r>
              <a:rPr lang="en-IN" sz="900">
                <a:hlinkClick r:id="rId3" tooltip="https://courses.lumenlearning.com/towson-astronomy-2/chapter/atmospheres-of-the-giant-planets/"/>
              </a:rPr>
              <a:t>This Photo</a:t>
            </a:r>
            <a:r>
              <a:rPr lang="en-IN" sz="900"/>
              <a:t> by Unknown Author is licensed under </a:t>
            </a:r>
            <a:r>
              <a:rPr lang="en-IN" sz="900">
                <a:hlinkClick r:id="rId25" tooltip="https://creativecommons.org/licenses/by/3.0/"/>
              </a:rPr>
              <a:t>CC BY</a:t>
            </a:r>
            <a:endParaRPr lang="en-IN" sz="900"/>
          </a:p>
        </p:txBody>
      </p:sp>
    </p:spTree>
    <p:extLst>
      <p:ext uri="{BB962C8B-B14F-4D97-AF65-F5344CB8AC3E}">
        <p14:creationId xmlns:p14="http://schemas.microsoft.com/office/powerpoint/2010/main" val="10459932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4000">
        <p15:prstTrans prst="curtains"/>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wheel(1)">
                                      <p:cBhvr>
                                        <p:cTn id="13" dur="20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05FC8-EF14-434F-B704-B38BAA42499A}"/>
              </a:ext>
            </a:extLst>
          </p:cNvPr>
          <p:cNvSpPr>
            <a:spLocks noGrp="1"/>
          </p:cNvSpPr>
          <p:nvPr>
            <p:ph type="title"/>
          </p:nvPr>
        </p:nvSpPr>
        <p:spPr>
          <a:xfrm>
            <a:off x="167326" y="0"/>
            <a:ext cx="6164653" cy="1371600"/>
          </a:xfrm>
        </p:spPr>
        <p:txBody>
          <a:bodyPr>
            <a:normAutofit/>
          </a:bodyPr>
          <a:lstStyle/>
          <a:p>
            <a:pPr algn="ctr"/>
            <a:r>
              <a:rPr lang="en-US" sz="4000" b="1" u="sng" dirty="0">
                <a:solidFill>
                  <a:schemeClr val="accent4">
                    <a:lumMod val="60000"/>
                    <a:lumOff val="40000"/>
                  </a:schemeClr>
                </a:solidFill>
                <a:latin typeface="Algerian" panose="04020705040A02060702" pitchFamily="82" charset="0"/>
              </a:rPr>
              <a:t>Pluto(dwarf planet)</a:t>
            </a:r>
            <a:endParaRPr lang="en-IN" sz="4000" b="1" u="sng" dirty="0">
              <a:solidFill>
                <a:schemeClr val="accent4">
                  <a:lumMod val="60000"/>
                  <a:lumOff val="40000"/>
                </a:schemeClr>
              </a:solidFill>
              <a:latin typeface="Algerian" panose="04020705040A02060702" pitchFamily="82" charset="0"/>
            </a:endParaRPr>
          </a:p>
        </p:txBody>
      </p:sp>
      <p:sp>
        <p:nvSpPr>
          <p:cNvPr id="4" name="Text Placeholder 3">
            <a:extLst>
              <a:ext uri="{FF2B5EF4-FFF2-40B4-BE49-F238E27FC236}">
                <a16:creationId xmlns:a16="http://schemas.microsoft.com/office/drawing/2014/main" id="{0E5E31ED-902A-496F-9365-368349799EA9}"/>
              </a:ext>
            </a:extLst>
          </p:cNvPr>
          <p:cNvSpPr>
            <a:spLocks noGrp="1"/>
          </p:cNvSpPr>
          <p:nvPr>
            <p:ph type="body" sz="half" idx="2"/>
          </p:nvPr>
        </p:nvSpPr>
        <p:spPr>
          <a:xfrm>
            <a:off x="261595" y="1501218"/>
            <a:ext cx="5743279" cy="5356781"/>
          </a:xfrm>
        </p:spPr>
        <p:txBody>
          <a:bodyPr>
            <a:normAutofit fontScale="25000" lnSpcReduction="20000"/>
          </a:bodyPr>
          <a:lstStyle/>
          <a:p>
            <a:r>
              <a:rPr lang="en-US" sz="7200" b="1" i="0" dirty="0">
                <a:solidFill>
                  <a:schemeClr val="accent6"/>
                </a:solidFill>
                <a:effectLst/>
                <a:latin typeface="Constantia" panose="02030602050306030303" pitchFamily="18" charset="0"/>
              </a:rPr>
              <a:t>Pluto</a:t>
            </a:r>
            <a:r>
              <a:rPr lang="en-US" sz="7200" b="0" i="0" dirty="0">
                <a:solidFill>
                  <a:schemeClr val="accent6"/>
                </a:solidFill>
                <a:effectLst/>
                <a:latin typeface="Constantia" panose="02030602050306030303" pitchFamily="18" charset="0"/>
              </a:rPr>
              <a:t> (</a:t>
            </a:r>
            <a:r>
              <a:rPr lang="en-US" sz="7200" b="0" i="0" u="none" strike="noStrike" dirty="0">
                <a:solidFill>
                  <a:schemeClr val="accent6"/>
                </a:solidFill>
                <a:effectLst/>
                <a:latin typeface="Constantia" panose="02030602050306030303" pitchFamily="18" charset="0"/>
                <a:hlinkClick r:id="rId2" tooltip="Minor planet designation">
                  <a:extLst>
                    <a:ext uri="{A12FA001-AC4F-418D-AE19-62706E023703}">
                      <ahyp:hlinkClr xmlns:ahyp="http://schemas.microsoft.com/office/drawing/2018/hyperlinkcolor" val="tx"/>
                    </a:ext>
                  </a:extLst>
                </a:hlinkClick>
              </a:rPr>
              <a:t>minor planet designation</a:t>
            </a:r>
            <a:r>
              <a:rPr lang="en-US" sz="7200" b="0" i="0" dirty="0">
                <a:solidFill>
                  <a:schemeClr val="accent6"/>
                </a:solidFill>
                <a:effectLst/>
                <a:latin typeface="Constantia" panose="02030602050306030303" pitchFamily="18" charset="0"/>
              </a:rPr>
              <a:t>: </a:t>
            </a:r>
            <a:r>
              <a:rPr lang="en-US" sz="7200" b="1" i="0" dirty="0">
                <a:solidFill>
                  <a:schemeClr val="accent6"/>
                </a:solidFill>
                <a:effectLst/>
                <a:latin typeface="Constantia" panose="02030602050306030303" pitchFamily="18" charset="0"/>
              </a:rPr>
              <a:t>134340 Pluto</a:t>
            </a:r>
            <a:r>
              <a:rPr lang="en-US" sz="7200" b="0" i="0" dirty="0">
                <a:solidFill>
                  <a:schemeClr val="accent6"/>
                </a:solidFill>
                <a:effectLst/>
                <a:latin typeface="Constantia" panose="02030602050306030303" pitchFamily="18" charset="0"/>
              </a:rPr>
              <a:t>) is a </a:t>
            </a:r>
            <a:r>
              <a:rPr lang="en-US" sz="7200" b="0" i="0" u="none" strike="noStrike" dirty="0">
                <a:solidFill>
                  <a:schemeClr val="accent6"/>
                </a:solidFill>
                <a:effectLst/>
                <a:latin typeface="Constantia" panose="02030602050306030303" pitchFamily="18" charset="0"/>
                <a:hlinkClick r:id="rId3" tooltip="Dwarf planet">
                  <a:extLst>
                    <a:ext uri="{A12FA001-AC4F-418D-AE19-62706E023703}">
                      <ahyp:hlinkClr xmlns:ahyp="http://schemas.microsoft.com/office/drawing/2018/hyperlinkcolor" val="tx"/>
                    </a:ext>
                  </a:extLst>
                </a:hlinkClick>
              </a:rPr>
              <a:t>dwarf planet</a:t>
            </a:r>
            <a:r>
              <a:rPr lang="en-US" sz="7200" b="0" i="0" dirty="0">
                <a:solidFill>
                  <a:schemeClr val="accent6"/>
                </a:solidFill>
                <a:effectLst/>
                <a:latin typeface="Constantia" panose="02030602050306030303" pitchFamily="18" charset="0"/>
              </a:rPr>
              <a:t> in the </a:t>
            </a:r>
            <a:r>
              <a:rPr lang="en-US" sz="7200" b="0" i="0" u="none" strike="noStrike" dirty="0">
                <a:solidFill>
                  <a:schemeClr val="accent6"/>
                </a:solidFill>
                <a:effectLst/>
                <a:latin typeface="Constantia" panose="02030602050306030303" pitchFamily="18" charset="0"/>
                <a:hlinkClick r:id="rId4" tooltip="Kuiper belt">
                  <a:extLst>
                    <a:ext uri="{A12FA001-AC4F-418D-AE19-62706E023703}">
                      <ahyp:hlinkClr xmlns:ahyp="http://schemas.microsoft.com/office/drawing/2018/hyperlinkcolor" val="tx"/>
                    </a:ext>
                  </a:extLst>
                </a:hlinkClick>
              </a:rPr>
              <a:t>Kuiper belt</a:t>
            </a:r>
            <a:r>
              <a:rPr lang="en-US" sz="7200" b="0" i="0" dirty="0">
                <a:solidFill>
                  <a:schemeClr val="accent6"/>
                </a:solidFill>
                <a:effectLst/>
                <a:latin typeface="Constantia" panose="02030602050306030303" pitchFamily="18" charset="0"/>
              </a:rPr>
              <a:t>, a ring of </a:t>
            </a:r>
            <a:r>
              <a:rPr lang="en-US" sz="7200" b="0" i="0" u="none" strike="noStrike" dirty="0">
                <a:solidFill>
                  <a:schemeClr val="accent6"/>
                </a:solidFill>
                <a:effectLst/>
                <a:latin typeface="Constantia" panose="02030602050306030303" pitchFamily="18" charset="0"/>
                <a:hlinkClick r:id="rId5" tooltip="Trans-Neptunian object">
                  <a:extLst>
                    <a:ext uri="{A12FA001-AC4F-418D-AE19-62706E023703}">
                      <ahyp:hlinkClr xmlns:ahyp="http://schemas.microsoft.com/office/drawing/2018/hyperlinkcolor" val="tx"/>
                    </a:ext>
                  </a:extLst>
                </a:hlinkClick>
              </a:rPr>
              <a:t>bodies beyond the orbit of Neptune</a:t>
            </a:r>
            <a:r>
              <a:rPr lang="en-US" sz="7200" b="0" i="0" dirty="0">
                <a:solidFill>
                  <a:schemeClr val="accent6"/>
                </a:solidFill>
                <a:effectLst/>
                <a:latin typeface="Constantia" panose="02030602050306030303" pitchFamily="18" charset="0"/>
              </a:rPr>
              <a:t>. It was the first and the largest </a:t>
            </a:r>
            <a:r>
              <a:rPr lang="en-US" sz="7200" b="0" i="0" u="none" strike="noStrike" dirty="0">
                <a:solidFill>
                  <a:schemeClr val="accent6"/>
                </a:solidFill>
                <a:effectLst/>
                <a:latin typeface="Constantia" panose="02030602050306030303" pitchFamily="18" charset="0"/>
                <a:hlinkClick r:id="rId4">
                  <a:extLst>
                    <a:ext uri="{A12FA001-AC4F-418D-AE19-62706E023703}">
                      <ahyp:hlinkClr xmlns:ahyp="http://schemas.microsoft.com/office/drawing/2018/hyperlinkcolor" val="tx"/>
                    </a:ext>
                  </a:extLst>
                </a:hlinkClick>
              </a:rPr>
              <a:t>Kuiper belt</a:t>
            </a:r>
            <a:r>
              <a:rPr lang="en-US" sz="7200" b="0" i="0" dirty="0">
                <a:solidFill>
                  <a:schemeClr val="accent6"/>
                </a:solidFill>
                <a:effectLst/>
                <a:latin typeface="Constantia" panose="02030602050306030303" pitchFamily="18" charset="0"/>
              </a:rPr>
              <a:t> object to be discovered. After Pluto was discovered in 1930, it was declared to be the </a:t>
            </a:r>
            <a:r>
              <a:rPr lang="en-US" sz="7200" b="0" i="0" u="none" strike="noStrike" dirty="0">
                <a:solidFill>
                  <a:schemeClr val="accent6"/>
                </a:solidFill>
                <a:effectLst/>
                <a:latin typeface="Constantia" panose="02030602050306030303" pitchFamily="18" charset="0"/>
                <a:hlinkClick r:id="rId6" tooltip="Planets beyond Neptune">
                  <a:extLst>
                    <a:ext uri="{A12FA001-AC4F-418D-AE19-62706E023703}">
                      <ahyp:hlinkClr xmlns:ahyp="http://schemas.microsoft.com/office/drawing/2018/hyperlinkcolor" val="tx"/>
                    </a:ext>
                  </a:extLst>
                </a:hlinkClick>
              </a:rPr>
              <a:t>ninth planet</a:t>
            </a:r>
            <a:r>
              <a:rPr lang="en-US" sz="7200" b="0" i="0" dirty="0">
                <a:solidFill>
                  <a:schemeClr val="accent6"/>
                </a:solidFill>
                <a:effectLst/>
                <a:latin typeface="Constantia" panose="02030602050306030303" pitchFamily="18" charset="0"/>
              </a:rPr>
              <a:t> from the Sun. Beginning in the 1990s, its status as a </a:t>
            </a:r>
            <a:r>
              <a:rPr lang="en-US" sz="7200" b="0" i="0" u="none" strike="noStrike" dirty="0">
                <a:solidFill>
                  <a:schemeClr val="accent6"/>
                </a:solidFill>
                <a:effectLst/>
                <a:latin typeface="Constantia" panose="02030602050306030303" pitchFamily="18" charset="0"/>
                <a:hlinkClick r:id="rId7" tooltip="Planet">
                  <a:extLst>
                    <a:ext uri="{A12FA001-AC4F-418D-AE19-62706E023703}">
                      <ahyp:hlinkClr xmlns:ahyp="http://schemas.microsoft.com/office/drawing/2018/hyperlinkcolor" val="tx"/>
                    </a:ext>
                  </a:extLst>
                </a:hlinkClick>
              </a:rPr>
              <a:t>planet</a:t>
            </a:r>
            <a:r>
              <a:rPr lang="en-US" sz="7200" b="0" i="0" dirty="0">
                <a:solidFill>
                  <a:schemeClr val="accent6"/>
                </a:solidFill>
                <a:effectLst/>
                <a:latin typeface="Constantia" panose="02030602050306030303" pitchFamily="18" charset="0"/>
              </a:rPr>
              <a:t> was questioned following the discovery of several objects of similar size in the Kuiper belt, including the dwarf planet </a:t>
            </a:r>
            <a:r>
              <a:rPr lang="en-US" sz="7200" b="0" i="0" u="none" strike="noStrike" dirty="0">
                <a:solidFill>
                  <a:schemeClr val="accent6"/>
                </a:solidFill>
                <a:effectLst/>
                <a:latin typeface="Constantia" panose="02030602050306030303" pitchFamily="18" charset="0"/>
                <a:hlinkClick r:id="rId8" tooltip="Eris (dwarf planet)">
                  <a:extLst>
                    <a:ext uri="{A12FA001-AC4F-418D-AE19-62706E023703}">
                      <ahyp:hlinkClr xmlns:ahyp="http://schemas.microsoft.com/office/drawing/2018/hyperlinkcolor" val="tx"/>
                    </a:ext>
                  </a:extLst>
                </a:hlinkClick>
              </a:rPr>
              <a:t>Eris</a:t>
            </a:r>
            <a:r>
              <a:rPr lang="en-US" sz="7200" b="0" i="0" dirty="0">
                <a:solidFill>
                  <a:schemeClr val="accent6"/>
                </a:solidFill>
                <a:effectLst/>
                <a:latin typeface="Constantia" panose="02030602050306030303" pitchFamily="18" charset="0"/>
              </a:rPr>
              <a:t>. This led the </a:t>
            </a:r>
            <a:r>
              <a:rPr lang="en-US" sz="7200" b="0" i="0" u="none" strike="noStrike" dirty="0">
                <a:solidFill>
                  <a:schemeClr val="accent6"/>
                </a:solidFill>
                <a:effectLst/>
                <a:latin typeface="Constantia" panose="02030602050306030303" pitchFamily="18" charset="0"/>
                <a:hlinkClick r:id="rId9" tooltip="International Astronomical Union">
                  <a:extLst>
                    <a:ext uri="{A12FA001-AC4F-418D-AE19-62706E023703}">
                      <ahyp:hlinkClr xmlns:ahyp="http://schemas.microsoft.com/office/drawing/2018/hyperlinkcolor" val="tx"/>
                    </a:ext>
                  </a:extLst>
                </a:hlinkClick>
              </a:rPr>
              <a:t>International Astronomical Union</a:t>
            </a:r>
            <a:r>
              <a:rPr lang="en-US" sz="7200" b="0" i="0" dirty="0">
                <a:solidFill>
                  <a:schemeClr val="accent6"/>
                </a:solidFill>
                <a:effectLst/>
                <a:latin typeface="Constantia" panose="02030602050306030303" pitchFamily="18" charset="0"/>
              </a:rPr>
              <a:t> (IAU) in 2006 to formally </a:t>
            </a:r>
            <a:r>
              <a:rPr lang="en-US" sz="7200" b="0" i="0" u="none" strike="noStrike" dirty="0">
                <a:solidFill>
                  <a:schemeClr val="accent6"/>
                </a:solidFill>
                <a:effectLst/>
                <a:latin typeface="Constantia" panose="02030602050306030303" pitchFamily="18" charset="0"/>
                <a:hlinkClick r:id="rId10" tooltip="IAU definition of planet">
                  <a:extLst>
                    <a:ext uri="{A12FA001-AC4F-418D-AE19-62706E023703}">
                      <ahyp:hlinkClr xmlns:ahyp="http://schemas.microsoft.com/office/drawing/2018/hyperlinkcolor" val="tx"/>
                    </a:ext>
                  </a:extLst>
                </a:hlinkClick>
              </a:rPr>
              <a:t>define the term "planet"</a:t>
            </a:r>
            <a:r>
              <a:rPr lang="en-US" sz="7200" b="0" i="0" dirty="0">
                <a:solidFill>
                  <a:schemeClr val="accent6"/>
                </a:solidFill>
                <a:effectLst/>
                <a:latin typeface="Constantia" panose="02030602050306030303" pitchFamily="18" charset="0"/>
              </a:rPr>
              <a:t> — excluding Pluto and reclassifying it as a dwarf planet. Pluto is the ninth-largest and tenth-most-massive known object directly orbiting the </a:t>
            </a:r>
            <a:r>
              <a:rPr lang="en-US" sz="7200" b="0" i="0" u="none" strike="noStrike" dirty="0">
                <a:solidFill>
                  <a:schemeClr val="accent6"/>
                </a:solidFill>
                <a:effectLst/>
                <a:latin typeface="Constantia" panose="02030602050306030303" pitchFamily="18" charset="0"/>
                <a:hlinkClick r:id="rId11" tooltip="Sun">
                  <a:extLst>
                    <a:ext uri="{A12FA001-AC4F-418D-AE19-62706E023703}">
                      <ahyp:hlinkClr xmlns:ahyp="http://schemas.microsoft.com/office/drawing/2018/hyperlinkcolor" val="tx"/>
                    </a:ext>
                  </a:extLst>
                </a:hlinkClick>
              </a:rPr>
              <a:t>Sun</a:t>
            </a:r>
            <a:r>
              <a:rPr lang="en-US" sz="7200" b="0" i="0" dirty="0">
                <a:solidFill>
                  <a:schemeClr val="accent6"/>
                </a:solidFill>
                <a:effectLst/>
                <a:latin typeface="Constantia" panose="02030602050306030303" pitchFamily="18" charset="0"/>
              </a:rPr>
              <a:t>. It is the largest known trans-Neptunian object by volume but is less massive than Eris. Like other Kuiper belt objects, Pluto is primarily made of ice and rock and is relatively small—one-sixth the mass of the </a:t>
            </a:r>
            <a:r>
              <a:rPr lang="en-US" sz="7200" b="0" i="0" u="none" strike="noStrike" dirty="0">
                <a:solidFill>
                  <a:schemeClr val="accent6"/>
                </a:solidFill>
                <a:effectLst/>
                <a:latin typeface="Constantia" panose="02030602050306030303" pitchFamily="18" charset="0"/>
                <a:hlinkClick r:id="rId12" tooltip="Moon">
                  <a:extLst>
                    <a:ext uri="{A12FA001-AC4F-418D-AE19-62706E023703}">
                      <ahyp:hlinkClr xmlns:ahyp="http://schemas.microsoft.com/office/drawing/2018/hyperlinkcolor" val="tx"/>
                    </a:ext>
                  </a:extLst>
                </a:hlinkClick>
              </a:rPr>
              <a:t>Moon</a:t>
            </a:r>
            <a:r>
              <a:rPr lang="en-US" sz="7200" b="0" i="0" dirty="0">
                <a:solidFill>
                  <a:schemeClr val="accent6"/>
                </a:solidFill>
                <a:effectLst/>
                <a:latin typeface="Constantia" panose="02030602050306030303" pitchFamily="18" charset="0"/>
              </a:rPr>
              <a:t> and one-third its volume. It has a moderately </a:t>
            </a:r>
            <a:r>
              <a:rPr lang="en-US" sz="7200" b="0" i="0" u="none" strike="noStrike" dirty="0">
                <a:solidFill>
                  <a:schemeClr val="accent6"/>
                </a:solidFill>
                <a:effectLst/>
                <a:latin typeface="Constantia" panose="02030602050306030303" pitchFamily="18" charset="0"/>
                <a:hlinkClick r:id="rId13" tooltip="Orbital eccentricity">
                  <a:extLst>
                    <a:ext uri="{A12FA001-AC4F-418D-AE19-62706E023703}">
                      <ahyp:hlinkClr xmlns:ahyp="http://schemas.microsoft.com/office/drawing/2018/hyperlinkcolor" val="tx"/>
                    </a:ext>
                  </a:extLst>
                </a:hlinkClick>
              </a:rPr>
              <a:t>eccentric</a:t>
            </a:r>
            <a:r>
              <a:rPr lang="en-US" sz="7200" b="0" i="0" dirty="0">
                <a:solidFill>
                  <a:schemeClr val="accent6"/>
                </a:solidFill>
                <a:effectLst/>
                <a:latin typeface="Constantia" panose="02030602050306030303" pitchFamily="18" charset="0"/>
              </a:rPr>
              <a:t> and inclined orbit during which it ranges from 30 to 49 </a:t>
            </a:r>
            <a:r>
              <a:rPr lang="en-US" sz="7200" b="0" i="0" u="none" strike="noStrike" dirty="0">
                <a:solidFill>
                  <a:schemeClr val="accent6"/>
                </a:solidFill>
                <a:effectLst/>
                <a:latin typeface="Constantia" panose="02030602050306030303" pitchFamily="18" charset="0"/>
                <a:hlinkClick r:id="rId14" tooltip="Astronomical unit">
                  <a:extLst>
                    <a:ext uri="{A12FA001-AC4F-418D-AE19-62706E023703}">
                      <ahyp:hlinkClr xmlns:ahyp="http://schemas.microsoft.com/office/drawing/2018/hyperlinkcolor" val="tx"/>
                    </a:ext>
                  </a:extLst>
                </a:hlinkClick>
              </a:rPr>
              <a:t>astronomical units</a:t>
            </a:r>
            <a:r>
              <a:rPr lang="en-US" sz="7200" b="0" i="0" dirty="0">
                <a:solidFill>
                  <a:schemeClr val="accent6"/>
                </a:solidFill>
                <a:effectLst/>
                <a:latin typeface="Constantia" panose="02030602050306030303" pitchFamily="18" charset="0"/>
              </a:rPr>
              <a:t> or AU (4.4–7.4 billion km) from the Sun. This means that Pluto periodically comes closer to the Sun than </a:t>
            </a:r>
            <a:r>
              <a:rPr lang="en-US" sz="7200" b="0" i="0" u="none" strike="noStrike" dirty="0">
                <a:solidFill>
                  <a:schemeClr val="accent6"/>
                </a:solidFill>
                <a:effectLst/>
                <a:latin typeface="Constantia" panose="02030602050306030303" pitchFamily="18" charset="0"/>
                <a:hlinkClick r:id="rId15" tooltip="Neptune">
                  <a:extLst>
                    <a:ext uri="{A12FA001-AC4F-418D-AE19-62706E023703}">
                      <ahyp:hlinkClr xmlns:ahyp="http://schemas.microsoft.com/office/drawing/2018/hyperlinkcolor" val="tx"/>
                    </a:ext>
                  </a:extLst>
                </a:hlinkClick>
              </a:rPr>
              <a:t>Neptune</a:t>
            </a:r>
            <a:r>
              <a:rPr lang="en-US" sz="7200" b="0" i="0" dirty="0">
                <a:solidFill>
                  <a:schemeClr val="accent6"/>
                </a:solidFill>
                <a:effectLst/>
                <a:latin typeface="Constantia" panose="02030602050306030303" pitchFamily="18" charset="0"/>
              </a:rPr>
              <a:t>, but a stable </a:t>
            </a:r>
            <a:r>
              <a:rPr lang="en-US" sz="7200" b="0" i="0" u="none" strike="noStrike" dirty="0">
                <a:solidFill>
                  <a:schemeClr val="accent6"/>
                </a:solidFill>
                <a:effectLst/>
                <a:latin typeface="Constantia" panose="02030602050306030303" pitchFamily="18" charset="0"/>
                <a:hlinkClick r:id="rId16" tooltip="Orbital resonance">
                  <a:extLst>
                    <a:ext uri="{A12FA001-AC4F-418D-AE19-62706E023703}">
                      <ahyp:hlinkClr xmlns:ahyp="http://schemas.microsoft.com/office/drawing/2018/hyperlinkcolor" val="tx"/>
                    </a:ext>
                  </a:extLst>
                </a:hlinkClick>
              </a:rPr>
              <a:t>orbital resonance</a:t>
            </a:r>
            <a:r>
              <a:rPr lang="en-US" sz="7200" b="0" i="0" dirty="0">
                <a:solidFill>
                  <a:schemeClr val="accent6"/>
                </a:solidFill>
                <a:effectLst/>
                <a:latin typeface="Constantia" panose="02030602050306030303" pitchFamily="18" charset="0"/>
              </a:rPr>
              <a:t> with Neptune prevents them from colliding. </a:t>
            </a:r>
            <a:endParaRPr lang="en-IN" dirty="0">
              <a:solidFill>
                <a:schemeClr val="accent6"/>
              </a:solidFill>
              <a:latin typeface="Constantia" panose="02030602050306030303" pitchFamily="18" charset="0"/>
            </a:endParaRPr>
          </a:p>
        </p:txBody>
      </p:sp>
      <p:pic>
        <p:nvPicPr>
          <p:cNvPr id="16" name="Picture Placeholder 15">
            <a:extLst>
              <a:ext uri="{FF2B5EF4-FFF2-40B4-BE49-F238E27FC236}">
                <a16:creationId xmlns:a16="http://schemas.microsoft.com/office/drawing/2014/main" id="{8FD19527-D7BA-40C0-97F3-5E64C94AC1CA}"/>
              </a:ext>
            </a:extLst>
          </p:cNvPr>
          <p:cNvPicPr>
            <a:picLocks noGrp="1" noChangeAspect="1"/>
          </p:cNvPicPr>
          <p:nvPr>
            <p:ph type="pic" idx="1"/>
          </p:nvPr>
        </p:nvPicPr>
        <p:blipFill>
          <a:blip r:embed="rId17">
            <a:extLst>
              <a:ext uri="{837473B0-CC2E-450A-ABE3-18F120FF3D39}">
                <a1611:picAttrSrcUrl xmlns:a1611="http://schemas.microsoft.com/office/drawing/2016/11/main" r:id="rId18"/>
              </a:ext>
            </a:extLst>
          </a:blip>
          <a:srcRect t="308" b="308"/>
          <a:stretch>
            <a:fillRect/>
          </a:stretch>
        </p:blipFill>
        <p:spPr>
          <a:xfrm>
            <a:off x="6186488" y="914400"/>
            <a:ext cx="5672137" cy="5637213"/>
          </a:xfrm>
        </p:spPr>
      </p:pic>
      <p:sp>
        <p:nvSpPr>
          <p:cNvPr id="17" name="TextBox 16">
            <a:extLst>
              <a:ext uri="{FF2B5EF4-FFF2-40B4-BE49-F238E27FC236}">
                <a16:creationId xmlns:a16="http://schemas.microsoft.com/office/drawing/2014/main" id="{4372F37B-1E33-43AB-95B8-15FB6BFC476C}"/>
              </a:ext>
            </a:extLst>
          </p:cNvPr>
          <p:cNvSpPr txBox="1"/>
          <p:nvPr/>
        </p:nvSpPr>
        <p:spPr>
          <a:xfrm>
            <a:off x="6186488" y="6551613"/>
            <a:ext cx="5672137" cy="230832"/>
          </a:xfrm>
          <a:prstGeom prst="rect">
            <a:avLst/>
          </a:prstGeom>
          <a:noFill/>
        </p:spPr>
        <p:txBody>
          <a:bodyPr wrap="square" rtlCol="0">
            <a:spAutoFit/>
          </a:bodyPr>
          <a:lstStyle/>
          <a:p>
            <a:r>
              <a:rPr lang="en-IN" sz="900">
                <a:hlinkClick r:id="rId18" tooltip="https://commons.wikimedia.org/wiki/File:Pluto_by_LORRI,_9_July_2015.jpg"/>
              </a:rPr>
              <a:t>This Photo</a:t>
            </a:r>
            <a:r>
              <a:rPr lang="en-IN" sz="900"/>
              <a:t> by Unknown Author is licensed under </a:t>
            </a:r>
            <a:r>
              <a:rPr lang="en-IN" sz="900">
                <a:hlinkClick r:id="rId19" tooltip="https://creativecommons.org/licenses/by-sa/3.0/"/>
              </a:rPr>
              <a:t>CC BY-SA</a:t>
            </a:r>
            <a:endParaRPr lang="en-IN" sz="900"/>
          </a:p>
        </p:txBody>
      </p:sp>
    </p:spTree>
    <p:extLst>
      <p:ext uri="{BB962C8B-B14F-4D97-AF65-F5344CB8AC3E}">
        <p14:creationId xmlns:p14="http://schemas.microsoft.com/office/powerpoint/2010/main" val="3088936407"/>
      </p:ext>
    </p:extLst>
  </p:cSld>
  <p:clrMapOvr>
    <a:masterClrMapping/>
  </p:clrMapOvr>
  <mc:AlternateContent xmlns:mc="http://schemas.openxmlformats.org/markup-compatibility/2006">
    <mc:Choice xmlns:p14="http://schemas.microsoft.com/office/powerpoint/2010/main" Requires="p14">
      <p:transition spd="slow" p14:dur="1600" advClick="0" advTm="4000">
        <p:blinds dir="vert"/>
      </p:transition>
    </mc:Choice>
    <mc:Fallback>
      <p:transition spd="slow" advClick="0"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circle(in)">
                                      <p:cBhvr>
                                        <p:cTn id="13" dur="20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80">
                                          <p:stCondLst>
                                            <p:cond delay="0"/>
                                          </p:stCondLst>
                                        </p:cTn>
                                        <p:tgtEl>
                                          <p:spTgt spid="16"/>
                                        </p:tgtEl>
                                      </p:cBhvr>
                                    </p:animEffect>
                                    <p:anim calcmode="lin" valueType="num">
                                      <p:cBhvr>
                                        <p:cTn id="19"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24" dur="26">
                                          <p:stCondLst>
                                            <p:cond delay="650"/>
                                          </p:stCondLst>
                                        </p:cTn>
                                        <p:tgtEl>
                                          <p:spTgt spid="16"/>
                                        </p:tgtEl>
                                      </p:cBhvr>
                                      <p:to x="100000" y="60000"/>
                                    </p:animScale>
                                    <p:animScale>
                                      <p:cBhvr>
                                        <p:cTn id="25" dur="166" decel="50000">
                                          <p:stCondLst>
                                            <p:cond delay="676"/>
                                          </p:stCondLst>
                                        </p:cTn>
                                        <p:tgtEl>
                                          <p:spTgt spid="16"/>
                                        </p:tgtEl>
                                      </p:cBhvr>
                                      <p:to x="100000" y="100000"/>
                                    </p:animScale>
                                    <p:animScale>
                                      <p:cBhvr>
                                        <p:cTn id="26" dur="26">
                                          <p:stCondLst>
                                            <p:cond delay="1312"/>
                                          </p:stCondLst>
                                        </p:cTn>
                                        <p:tgtEl>
                                          <p:spTgt spid="16"/>
                                        </p:tgtEl>
                                      </p:cBhvr>
                                      <p:to x="100000" y="80000"/>
                                    </p:animScale>
                                    <p:animScale>
                                      <p:cBhvr>
                                        <p:cTn id="27" dur="166" decel="50000">
                                          <p:stCondLst>
                                            <p:cond delay="1338"/>
                                          </p:stCondLst>
                                        </p:cTn>
                                        <p:tgtEl>
                                          <p:spTgt spid="16"/>
                                        </p:tgtEl>
                                      </p:cBhvr>
                                      <p:to x="100000" y="100000"/>
                                    </p:animScale>
                                    <p:animScale>
                                      <p:cBhvr>
                                        <p:cTn id="28" dur="26">
                                          <p:stCondLst>
                                            <p:cond delay="1642"/>
                                          </p:stCondLst>
                                        </p:cTn>
                                        <p:tgtEl>
                                          <p:spTgt spid="16"/>
                                        </p:tgtEl>
                                      </p:cBhvr>
                                      <p:to x="100000" y="90000"/>
                                    </p:animScale>
                                    <p:animScale>
                                      <p:cBhvr>
                                        <p:cTn id="29" dur="166" decel="50000">
                                          <p:stCondLst>
                                            <p:cond delay="1668"/>
                                          </p:stCondLst>
                                        </p:cTn>
                                        <p:tgtEl>
                                          <p:spTgt spid="16"/>
                                        </p:tgtEl>
                                      </p:cBhvr>
                                      <p:to x="100000" y="100000"/>
                                    </p:animScale>
                                    <p:animScale>
                                      <p:cBhvr>
                                        <p:cTn id="30" dur="26">
                                          <p:stCondLst>
                                            <p:cond delay="1808"/>
                                          </p:stCondLst>
                                        </p:cTn>
                                        <p:tgtEl>
                                          <p:spTgt spid="16"/>
                                        </p:tgtEl>
                                      </p:cBhvr>
                                      <p:to x="100000" y="95000"/>
                                    </p:animScale>
                                    <p:animScale>
                                      <p:cBhvr>
                                        <p:cTn id="31" dur="166" decel="50000">
                                          <p:stCondLst>
                                            <p:cond delay="1834"/>
                                          </p:stCondLst>
                                        </p:cTn>
                                        <p:tgtEl>
                                          <p:spTgt spid="16"/>
                                        </p:tgtEl>
                                      </p:cBhvr>
                                      <p:to x="100000" y="100000"/>
                                    </p:animScale>
                                  </p:childTnLst>
                                </p:cTn>
                              </p:par>
                              <p:par>
                                <p:cTn id="32" presetID="26"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580">
                                          <p:stCondLst>
                                            <p:cond delay="0"/>
                                          </p:stCondLst>
                                        </p:cTn>
                                        <p:tgtEl>
                                          <p:spTgt spid="17"/>
                                        </p:tgtEl>
                                      </p:cBhvr>
                                    </p:animEffect>
                                    <p:anim calcmode="lin" valueType="num">
                                      <p:cBhvr>
                                        <p:cTn id="35"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40" dur="26">
                                          <p:stCondLst>
                                            <p:cond delay="650"/>
                                          </p:stCondLst>
                                        </p:cTn>
                                        <p:tgtEl>
                                          <p:spTgt spid="17"/>
                                        </p:tgtEl>
                                      </p:cBhvr>
                                      <p:to x="100000" y="60000"/>
                                    </p:animScale>
                                    <p:animScale>
                                      <p:cBhvr>
                                        <p:cTn id="41" dur="166" decel="50000">
                                          <p:stCondLst>
                                            <p:cond delay="676"/>
                                          </p:stCondLst>
                                        </p:cTn>
                                        <p:tgtEl>
                                          <p:spTgt spid="17"/>
                                        </p:tgtEl>
                                      </p:cBhvr>
                                      <p:to x="100000" y="100000"/>
                                    </p:animScale>
                                    <p:animScale>
                                      <p:cBhvr>
                                        <p:cTn id="42" dur="26">
                                          <p:stCondLst>
                                            <p:cond delay="1312"/>
                                          </p:stCondLst>
                                        </p:cTn>
                                        <p:tgtEl>
                                          <p:spTgt spid="17"/>
                                        </p:tgtEl>
                                      </p:cBhvr>
                                      <p:to x="100000" y="80000"/>
                                    </p:animScale>
                                    <p:animScale>
                                      <p:cBhvr>
                                        <p:cTn id="43" dur="166" decel="50000">
                                          <p:stCondLst>
                                            <p:cond delay="1338"/>
                                          </p:stCondLst>
                                        </p:cTn>
                                        <p:tgtEl>
                                          <p:spTgt spid="17"/>
                                        </p:tgtEl>
                                      </p:cBhvr>
                                      <p:to x="100000" y="100000"/>
                                    </p:animScale>
                                    <p:animScale>
                                      <p:cBhvr>
                                        <p:cTn id="44" dur="26">
                                          <p:stCondLst>
                                            <p:cond delay="1642"/>
                                          </p:stCondLst>
                                        </p:cTn>
                                        <p:tgtEl>
                                          <p:spTgt spid="17"/>
                                        </p:tgtEl>
                                      </p:cBhvr>
                                      <p:to x="100000" y="90000"/>
                                    </p:animScale>
                                    <p:animScale>
                                      <p:cBhvr>
                                        <p:cTn id="45" dur="166" decel="50000">
                                          <p:stCondLst>
                                            <p:cond delay="1668"/>
                                          </p:stCondLst>
                                        </p:cTn>
                                        <p:tgtEl>
                                          <p:spTgt spid="17"/>
                                        </p:tgtEl>
                                      </p:cBhvr>
                                      <p:to x="100000" y="100000"/>
                                    </p:animScale>
                                    <p:animScale>
                                      <p:cBhvr>
                                        <p:cTn id="46" dur="26">
                                          <p:stCondLst>
                                            <p:cond delay="1808"/>
                                          </p:stCondLst>
                                        </p:cTn>
                                        <p:tgtEl>
                                          <p:spTgt spid="17"/>
                                        </p:tgtEl>
                                      </p:cBhvr>
                                      <p:to x="100000" y="95000"/>
                                    </p:animScale>
                                    <p:animScale>
                                      <p:cBhvr>
                                        <p:cTn id="47"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35FE-63AC-435C-88CD-FDF8B3DEFD68}"/>
              </a:ext>
            </a:extLst>
          </p:cNvPr>
          <p:cNvSpPr>
            <a:spLocks noGrp="1"/>
          </p:cNvSpPr>
          <p:nvPr>
            <p:ph type="title"/>
          </p:nvPr>
        </p:nvSpPr>
        <p:spPr>
          <a:xfrm>
            <a:off x="233313" y="129617"/>
            <a:ext cx="6164653" cy="916758"/>
          </a:xfrm>
        </p:spPr>
        <p:txBody>
          <a:bodyPr>
            <a:normAutofit fontScale="90000"/>
          </a:bodyPr>
          <a:lstStyle/>
          <a:p>
            <a:r>
              <a:rPr lang="en-US" sz="6000" b="1" u="sng" dirty="0">
                <a:solidFill>
                  <a:srgbClr val="FFFF00"/>
                </a:solidFill>
                <a:latin typeface="Algerian" panose="04020705040A02060702" pitchFamily="82" charset="0"/>
              </a:rPr>
              <a:t>satellites</a:t>
            </a:r>
            <a:endParaRPr lang="en-IN" sz="6000" b="1" u="sng" dirty="0">
              <a:solidFill>
                <a:srgbClr val="FFFF00"/>
              </a:solidFill>
              <a:latin typeface="Algerian" panose="04020705040A02060702" pitchFamily="82" charset="0"/>
            </a:endParaRPr>
          </a:p>
        </p:txBody>
      </p:sp>
      <p:pic>
        <p:nvPicPr>
          <p:cNvPr id="6" name="Picture Placeholder 5">
            <a:extLst>
              <a:ext uri="{FF2B5EF4-FFF2-40B4-BE49-F238E27FC236}">
                <a16:creationId xmlns:a16="http://schemas.microsoft.com/office/drawing/2014/main" id="{E41CC9E3-DC81-4CD5-A00B-9A37E89959C8}"/>
              </a:ext>
            </a:extLst>
          </p:cNvPr>
          <p:cNvPicPr>
            <a:picLocks noGrp="1" noChangeAspect="1"/>
          </p:cNvPicPr>
          <p:nvPr>
            <p:ph type="pic" idx="1"/>
          </p:nvPr>
        </p:nvPicPr>
        <p:blipFill>
          <a:blip r:embed="rId2">
            <a:extLst>
              <a:ext uri="{837473B0-CC2E-450A-ABE3-18F120FF3D39}">
                <a1611:picAttrSrcUrl xmlns:a1611="http://schemas.microsoft.com/office/drawing/2016/11/main" r:id="rId3"/>
              </a:ext>
            </a:extLst>
          </a:blip>
          <a:srcRect l="13978" r="13978"/>
          <a:stretch>
            <a:fillRect/>
          </a:stretch>
        </p:blipFill>
        <p:spPr>
          <a:xfrm>
            <a:off x="6231118" y="914576"/>
            <a:ext cx="5727519" cy="5608461"/>
          </a:xfrm>
        </p:spPr>
      </p:pic>
      <p:sp>
        <p:nvSpPr>
          <p:cNvPr id="4" name="Text Placeholder 3">
            <a:extLst>
              <a:ext uri="{FF2B5EF4-FFF2-40B4-BE49-F238E27FC236}">
                <a16:creationId xmlns:a16="http://schemas.microsoft.com/office/drawing/2014/main" id="{8A1975BF-2172-4022-BE3D-56AA5D36604A}"/>
              </a:ext>
            </a:extLst>
          </p:cNvPr>
          <p:cNvSpPr>
            <a:spLocks noGrp="1"/>
          </p:cNvSpPr>
          <p:nvPr>
            <p:ph type="body" sz="half" idx="2"/>
          </p:nvPr>
        </p:nvSpPr>
        <p:spPr>
          <a:xfrm>
            <a:off x="157899" y="1046375"/>
            <a:ext cx="6073220" cy="5957740"/>
          </a:xfrm>
        </p:spPr>
        <p:txBody>
          <a:bodyPr>
            <a:noAutofit/>
          </a:bodyPr>
          <a:lstStyle/>
          <a:p>
            <a:pPr algn="l" fontAlgn="base"/>
            <a:r>
              <a:rPr lang="en-US" sz="1600" b="0" i="0" dirty="0">
                <a:solidFill>
                  <a:srgbClr val="FF0000"/>
                </a:solidFill>
                <a:effectLst/>
                <a:latin typeface="Open Sans" panose="020B0604020202020204" pitchFamily="34" charset="0"/>
              </a:rPr>
              <a:t>A satellite is an object in space that orbits or circles around a bigger object. There are two kinds of satellites: natural (such as the moon orbiting the Earth) or artificial (such as the International Space Station orbiting the Earth).</a:t>
            </a:r>
          </a:p>
          <a:p>
            <a:pPr algn="l" fontAlgn="base"/>
            <a:r>
              <a:rPr lang="en-US" sz="1600" b="0" i="0" dirty="0">
                <a:solidFill>
                  <a:srgbClr val="FF0000"/>
                </a:solidFill>
                <a:effectLst/>
                <a:latin typeface="Open Sans" panose="020B0604020202020204" pitchFamily="34" charset="0"/>
              </a:rPr>
              <a:t>There are dozens upon dozens of natural satellites in the solar system, with almost every planet having at least one moon. Saturn, for example, </a:t>
            </a:r>
            <a:r>
              <a:rPr lang="en-US" sz="1600" b="0" i="0" u="none" strike="noStrike" dirty="0">
                <a:solidFill>
                  <a:srgbClr val="FF0000"/>
                </a:solidFill>
                <a:effectLst/>
                <a:latin typeface="inherit"/>
                <a:hlinkClick r:id="rId4">
                  <a:extLst>
                    <a:ext uri="{A12FA001-AC4F-418D-AE19-62706E023703}">
                      <ahyp:hlinkClr xmlns:ahyp="http://schemas.microsoft.com/office/drawing/2018/hyperlinkcolor" val="tx"/>
                    </a:ext>
                  </a:extLst>
                </a:hlinkClick>
              </a:rPr>
              <a:t>has at least 53 natural satellites</a:t>
            </a:r>
            <a:r>
              <a:rPr lang="en-US" sz="1600" b="0" i="0" dirty="0">
                <a:solidFill>
                  <a:srgbClr val="FF0000"/>
                </a:solidFill>
                <a:effectLst/>
                <a:latin typeface="Open Sans" panose="020B0604020202020204" pitchFamily="34" charset="0"/>
              </a:rPr>
              <a:t>, and between 2004 and 2017, it also had an artificial one — the </a:t>
            </a:r>
            <a:r>
              <a:rPr lang="en-US" sz="1600" b="0" i="0" u="none" strike="noStrike" dirty="0">
                <a:solidFill>
                  <a:srgbClr val="FF0000"/>
                </a:solidFill>
                <a:effectLst/>
                <a:latin typeface="inherit"/>
                <a:hlinkClick r:id="rId5">
                  <a:extLst>
                    <a:ext uri="{A12FA001-AC4F-418D-AE19-62706E023703}">
                      <ahyp:hlinkClr xmlns:ahyp="http://schemas.microsoft.com/office/drawing/2018/hyperlinkcolor" val="tx"/>
                    </a:ext>
                  </a:extLst>
                </a:hlinkClick>
              </a:rPr>
              <a:t>Cassini spacecraft</a:t>
            </a:r>
            <a:r>
              <a:rPr lang="en-US" sz="1600" b="0" i="0" dirty="0">
                <a:solidFill>
                  <a:srgbClr val="FF0000"/>
                </a:solidFill>
                <a:effectLst/>
                <a:latin typeface="Open Sans" panose="020B0604020202020204" pitchFamily="34" charset="0"/>
              </a:rPr>
              <a:t>, which explored the ringed planet and its moons.</a:t>
            </a:r>
          </a:p>
          <a:p>
            <a:pPr algn="l"/>
            <a:r>
              <a:rPr lang="en-US" sz="1600" b="0" i="0" dirty="0">
                <a:solidFill>
                  <a:srgbClr val="FF0000"/>
                </a:solidFill>
                <a:effectLst/>
                <a:latin typeface="Arial" panose="020B0604020202020204" pitchFamily="34" charset="0"/>
              </a:rPr>
              <a:t>Satellites are used for many purposes. Among several other applications, they can be used to make star maps and maps of </a:t>
            </a:r>
            <a:r>
              <a:rPr lang="en-US" sz="1600" b="0" i="0" u="none" strike="noStrike" dirty="0">
                <a:solidFill>
                  <a:srgbClr val="FF0000"/>
                </a:solidFill>
                <a:effectLst/>
                <a:latin typeface="Arial" panose="020B0604020202020204" pitchFamily="34" charset="0"/>
                <a:hlinkClick r:id="rId6" tooltip="Planetary surface">
                  <a:extLst>
                    <a:ext uri="{A12FA001-AC4F-418D-AE19-62706E023703}">
                      <ahyp:hlinkClr xmlns:ahyp="http://schemas.microsoft.com/office/drawing/2018/hyperlinkcolor" val="tx"/>
                    </a:ext>
                  </a:extLst>
                </a:hlinkClick>
              </a:rPr>
              <a:t>planetary surfaces</a:t>
            </a:r>
            <a:r>
              <a:rPr lang="en-US" sz="1600" b="0" i="0" dirty="0">
                <a:solidFill>
                  <a:srgbClr val="FF0000"/>
                </a:solidFill>
                <a:effectLst/>
                <a:latin typeface="Arial" panose="020B0604020202020204" pitchFamily="34" charset="0"/>
              </a:rPr>
              <a:t>, and also take pictures of planets they are launched into. Common types include military and civilian </a:t>
            </a:r>
            <a:r>
              <a:rPr lang="en-US" sz="1600" b="0" i="0" u="none" strike="noStrike" dirty="0">
                <a:solidFill>
                  <a:srgbClr val="FF0000"/>
                </a:solidFill>
                <a:effectLst/>
                <a:latin typeface="Arial" panose="020B0604020202020204" pitchFamily="34" charset="0"/>
                <a:hlinkClick r:id="rId7" tooltip="Earth observation satellite">
                  <a:extLst>
                    <a:ext uri="{A12FA001-AC4F-418D-AE19-62706E023703}">
                      <ahyp:hlinkClr xmlns:ahyp="http://schemas.microsoft.com/office/drawing/2018/hyperlinkcolor" val="tx"/>
                    </a:ext>
                  </a:extLst>
                </a:hlinkClick>
              </a:rPr>
              <a:t>Earth observation satellites</a:t>
            </a:r>
            <a:r>
              <a:rPr lang="en-US" sz="1600" b="0" i="0" dirty="0">
                <a:solidFill>
                  <a:srgbClr val="FF0000"/>
                </a:solidFill>
                <a:effectLst/>
                <a:latin typeface="Arial" panose="020B0604020202020204" pitchFamily="34" charset="0"/>
              </a:rPr>
              <a:t>, </a:t>
            </a:r>
            <a:r>
              <a:rPr lang="en-US" sz="1600" b="0" i="0" u="none" strike="noStrike" dirty="0">
                <a:solidFill>
                  <a:srgbClr val="FF0000"/>
                </a:solidFill>
                <a:effectLst/>
                <a:latin typeface="Arial" panose="020B0604020202020204" pitchFamily="34" charset="0"/>
                <a:hlinkClick r:id="rId8" tooltip="Communications satellite">
                  <a:extLst>
                    <a:ext uri="{A12FA001-AC4F-418D-AE19-62706E023703}">
                      <ahyp:hlinkClr xmlns:ahyp="http://schemas.microsoft.com/office/drawing/2018/hyperlinkcolor" val="tx"/>
                    </a:ext>
                  </a:extLst>
                </a:hlinkClick>
              </a:rPr>
              <a:t>communications satellites</a:t>
            </a:r>
            <a:r>
              <a:rPr lang="en-US" sz="1600" b="0" i="0" dirty="0">
                <a:solidFill>
                  <a:srgbClr val="FF0000"/>
                </a:solidFill>
                <a:effectLst/>
                <a:latin typeface="Arial" panose="020B0604020202020204" pitchFamily="34" charset="0"/>
              </a:rPr>
              <a:t>, </a:t>
            </a:r>
            <a:r>
              <a:rPr lang="en-US" sz="1600" b="0" i="0" u="none" strike="noStrike" dirty="0">
                <a:solidFill>
                  <a:srgbClr val="FF0000"/>
                </a:solidFill>
                <a:effectLst/>
                <a:latin typeface="Arial" panose="020B0604020202020204" pitchFamily="34" charset="0"/>
                <a:hlinkClick r:id="rId9" tooltip="Navigation satellite">
                  <a:extLst>
                    <a:ext uri="{A12FA001-AC4F-418D-AE19-62706E023703}">
                      <ahyp:hlinkClr xmlns:ahyp="http://schemas.microsoft.com/office/drawing/2018/hyperlinkcolor" val="tx"/>
                    </a:ext>
                  </a:extLst>
                </a:hlinkClick>
              </a:rPr>
              <a:t>navigation satellites</a:t>
            </a:r>
            <a:r>
              <a:rPr lang="en-US" sz="1600" b="0" i="0" dirty="0">
                <a:solidFill>
                  <a:srgbClr val="FF0000"/>
                </a:solidFill>
                <a:effectLst/>
                <a:latin typeface="Arial" panose="020B0604020202020204" pitchFamily="34" charset="0"/>
              </a:rPr>
              <a:t>, </a:t>
            </a:r>
            <a:r>
              <a:rPr lang="en-US" sz="1600" b="0" i="0" u="none" strike="noStrike" dirty="0">
                <a:solidFill>
                  <a:srgbClr val="FF0000"/>
                </a:solidFill>
                <a:effectLst/>
                <a:latin typeface="Arial" panose="020B0604020202020204" pitchFamily="34" charset="0"/>
                <a:hlinkClick r:id="rId10" tooltip="Weather satellite">
                  <a:extLst>
                    <a:ext uri="{A12FA001-AC4F-418D-AE19-62706E023703}">
                      <ahyp:hlinkClr xmlns:ahyp="http://schemas.microsoft.com/office/drawing/2018/hyperlinkcolor" val="tx"/>
                    </a:ext>
                  </a:extLst>
                </a:hlinkClick>
              </a:rPr>
              <a:t>weather satellites</a:t>
            </a:r>
            <a:r>
              <a:rPr lang="en-US" sz="1600" b="0" i="0" dirty="0">
                <a:solidFill>
                  <a:srgbClr val="FF0000"/>
                </a:solidFill>
                <a:effectLst/>
                <a:latin typeface="Arial" panose="020B0604020202020204" pitchFamily="34" charset="0"/>
              </a:rPr>
              <a:t>, and </a:t>
            </a:r>
            <a:r>
              <a:rPr lang="en-US" sz="1600" b="0" i="0" u="none" strike="noStrike" dirty="0">
                <a:solidFill>
                  <a:srgbClr val="FF0000"/>
                </a:solidFill>
                <a:effectLst/>
                <a:latin typeface="Arial" panose="020B0604020202020204" pitchFamily="34" charset="0"/>
                <a:hlinkClick r:id="rId11" tooltip="Space telescope">
                  <a:extLst>
                    <a:ext uri="{A12FA001-AC4F-418D-AE19-62706E023703}">
                      <ahyp:hlinkClr xmlns:ahyp="http://schemas.microsoft.com/office/drawing/2018/hyperlinkcolor" val="tx"/>
                    </a:ext>
                  </a:extLst>
                </a:hlinkClick>
              </a:rPr>
              <a:t>space telescopes</a:t>
            </a:r>
            <a:r>
              <a:rPr lang="en-US" sz="1600" b="0" i="0" dirty="0">
                <a:solidFill>
                  <a:srgbClr val="FF0000"/>
                </a:solidFill>
                <a:effectLst/>
                <a:latin typeface="Arial" panose="020B0604020202020204" pitchFamily="34" charset="0"/>
              </a:rPr>
              <a:t>. </a:t>
            </a:r>
            <a:r>
              <a:rPr lang="en-US" sz="1600" b="0" i="0" u="none" strike="noStrike" dirty="0">
                <a:solidFill>
                  <a:srgbClr val="FF0000"/>
                </a:solidFill>
                <a:effectLst/>
                <a:latin typeface="Arial" panose="020B0604020202020204" pitchFamily="34" charset="0"/>
                <a:hlinkClick r:id="rId12" tooltip="Space station">
                  <a:extLst>
                    <a:ext uri="{A12FA001-AC4F-418D-AE19-62706E023703}">
                      <ahyp:hlinkClr xmlns:ahyp="http://schemas.microsoft.com/office/drawing/2018/hyperlinkcolor" val="tx"/>
                    </a:ext>
                  </a:extLst>
                </a:hlinkClick>
              </a:rPr>
              <a:t>Space stations</a:t>
            </a:r>
            <a:r>
              <a:rPr lang="en-US" sz="1600" b="0" i="0" dirty="0">
                <a:solidFill>
                  <a:srgbClr val="FF0000"/>
                </a:solidFill>
                <a:effectLst/>
                <a:latin typeface="Arial" panose="020B0604020202020204" pitchFamily="34" charset="0"/>
              </a:rPr>
              <a:t> and human </a:t>
            </a:r>
            <a:r>
              <a:rPr lang="en-US" sz="1600" b="0" i="0" u="none" strike="noStrike" dirty="0">
                <a:solidFill>
                  <a:srgbClr val="FF0000"/>
                </a:solidFill>
                <a:effectLst/>
                <a:latin typeface="Arial" panose="020B0604020202020204" pitchFamily="34" charset="0"/>
                <a:hlinkClick r:id="rId13" tooltip="Spacecraft">
                  <a:extLst>
                    <a:ext uri="{A12FA001-AC4F-418D-AE19-62706E023703}">
                      <ahyp:hlinkClr xmlns:ahyp="http://schemas.microsoft.com/office/drawing/2018/hyperlinkcolor" val="tx"/>
                    </a:ext>
                  </a:extLst>
                </a:hlinkClick>
              </a:rPr>
              <a:t>spacecraft</a:t>
            </a:r>
            <a:r>
              <a:rPr lang="en-US" sz="1600" b="0" i="0" dirty="0">
                <a:solidFill>
                  <a:srgbClr val="FF0000"/>
                </a:solidFill>
                <a:effectLst/>
                <a:latin typeface="Arial" panose="020B0604020202020204" pitchFamily="34" charset="0"/>
              </a:rPr>
              <a:t> in orbit are also </a:t>
            </a:r>
            <a:r>
              <a:rPr lang="en-US" sz="1600" b="0" i="0" dirty="0" err="1">
                <a:solidFill>
                  <a:srgbClr val="FF0000"/>
                </a:solidFill>
                <a:effectLst/>
                <a:latin typeface="Arial" panose="020B0604020202020204" pitchFamily="34" charset="0"/>
              </a:rPr>
              <a:t>satellites.Satellites</a:t>
            </a:r>
            <a:r>
              <a:rPr lang="en-US" sz="1600" b="0" i="0" dirty="0">
                <a:solidFill>
                  <a:srgbClr val="FF0000"/>
                </a:solidFill>
                <a:effectLst/>
                <a:latin typeface="Arial" panose="020B0604020202020204" pitchFamily="34" charset="0"/>
              </a:rPr>
              <a:t> can operate by themselves or as part of a larger system, a </a:t>
            </a:r>
            <a:r>
              <a:rPr lang="en-US" sz="1600" b="0" i="0" u="none" strike="noStrike" dirty="0">
                <a:solidFill>
                  <a:srgbClr val="FF0000"/>
                </a:solidFill>
                <a:effectLst/>
                <a:latin typeface="Arial" panose="020B0604020202020204" pitchFamily="34" charset="0"/>
                <a:hlinkClick r:id="rId14" tooltip="Satellite formation flying">
                  <a:extLst>
                    <a:ext uri="{A12FA001-AC4F-418D-AE19-62706E023703}">
                      <ahyp:hlinkClr xmlns:ahyp="http://schemas.microsoft.com/office/drawing/2018/hyperlinkcolor" val="tx"/>
                    </a:ext>
                  </a:extLst>
                </a:hlinkClick>
              </a:rPr>
              <a:t>satellite formation</a:t>
            </a:r>
            <a:r>
              <a:rPr lang="en-US" sz="1600" b="0" i="0" dirty="0">
                <a:solidFill>
                  <a:srgbClr val="FF0000"/>
                </a:solidFill>
                <a:effectLst/>
                <a:latin typeface="Arial" panose="020B0604020202020204" pitchFamily="34" charset="0"/>
              </a:rPr>
              <a:t> or </a:t>
            </a:r>
            <a:r>
              <a:rPr lang="en-US" sz="1600" b="0" i="0" u="none" strike="noStrike" dirty="0">
                <a:solidFill>
                  <a:srgbClr val="FF0000"/>
                </a:solidFill>
                <a:effectLst/>
                <a:latin typeface="Arial" panose="020B0604020202020204" pitchFamily="34" charset="0"/>
                <a:hlinkClick r:id="rId15" tooltip="Satellite constellation">
                  <a:extLst>
                    <a:ext uri="{A12FA001-AC4F-418D-AE19-62706E023703}">
                      <ahyp:hlinkClr xmlns:ahyp="http://schemas.microsoft.com/office/drawing/2018/hyperlinkcolor" val="tx"/>
                    </a:ext>
                  </a:extLst>
                </a:hlinkClick>
              </a:rPr>
              <a:t>satellite </a:t>
            </a:r>
            <a:r>
              <a:rPr lang="en-US" sz="1600" b="0" i="0" u="none" strike="noStrike" dirty="0" err="1">
                <a:solidFill>
                  <a:srgbClr val="FF0000"/>
                </a:solidFill>
                <a:effectLst/>
                <a:latin typeface="Arial" panose="020B0604020202020204" pitchFamily="34" charset="0"/>
                <a:hlinkClick r:id="rId15" tooltip="Satellite constellation">
                  <a:extLst>
                    <a:ext uri="{A12FA001-AC4F-418D-AE19-62706E023703}">
                      <ahyp:hlinkClr xmlns:ahyp="http://schemas.microsoft.com/office/drawing/2018/hyperlinkcolor" val="tx"/>
                    </a:ext>
                  </a:extLst>
                </a:hlinkClick>
              </a:rPr>
              <a:t>constellation</a:t>
            </a:r>
            <a:r>
              <a:rPr lang="en-US" sz="1600" b="0" i="0" dirty="0" err="1">
                <a:solidFill>
                  <a:srgbClr val="FF0000"/>
                </a:solidFill>
                <a:effectLst/>
                <a:latin typeface="Arial" panose="020B0604020202020204" pitchFamily="34" charset="0"/>
              </a:rPr>
              <a:t>.Satellite</a:t>
            </a:r>
            <a:r>
              <a:rPr lang="en-US" sz="1600" b="0" i="0" dirty="0">
                <a:solidFill>
                  <a:srgbClr val="FF0000"/>
                </a:solidFill>
                <a:effectLst/>
                <a:latin typeface="Arial" panose="020B0604020202020204" pitchFamily="34" charset="0"/>
              </a:rPr>
              <a:t> orbits vary greatly, depending on the purpose of the satellite, and are classified in a number of ways. Well-known (overlapping) classes include low Earth orbit, </a:t>
            </a:r>
            <a:r>
              <a:rPr lang="en-US" sz="1600" b="0" i="0" u="none" strike="noStrike" dirty="0">
                <a:solidFill>
                  <a:srgbClr val="FF0000"/>
                </a:solidFill>
                <a:effectLst/>
                <a:latin typeface="Arial" panose="020B0604020202020204" pitchFamily="34" charset="0"/>
                <a:hlinkClick r:id="rId16" tooltip="Polar orbit">
                  <a:extLst>
                    <a:ext uri="{A12FA001-AC4F-418D-AE19-62706E023703}">
                      <ahyp:hlinkClr xmlns:ahyp="http://schemas.microsoft.com/office/drawing/2018/hyperlinkcolor" val="tx"/>
                    </a:ext>
                  </a:extLst>
                </a:hlinkClick>
              </a:rPr>
              <a:t>polar orbit</a:t>
            </a:r>
            <a:r>
              <a:rPr lang="en-US" sz="1600" b="0" i="0" dirty="0">
                <a:solidFill>
                  <a:srgbClr val="FF0000"/>
                </a:solidFill>
                <a:effectLst/>
                <a:latin typeface="Arial" panose="020B0604020202020204" pitchFamily="34" charset="0"/>
              </a:rPr>
              <a:t>, and </a:t>
            </a:r>
            <a:r>
              <a:rPr lang="en-US" sz="1600" b="0" i="0" u="none" strike="noStrike" dirty="0">
                <a:solidFill>
                  <a:srgbClr val="FF0000"/>
                </a:solidFill>
                <a:effectLst/>
                <a:latin typeface="Arial" panose="020B0604020202020204" pitchFamily="34" charset="0"/>
                <a:hlinkClick r:id="rId17" tooltip="Geostationary orbit">
                  <a:extLst>
                    <a:ext uri="{A12FA001-AC4F-418D-AE19-62706E023703}">
                      <ahyp:hlinkClr xmlns:ahyp="http://schemas.microsoft.com/office/drawing/2018/hyperlinkcolor" val="tx"/>
                    </a:ext>
                  </a:extLst>
                </a:hlinkClick>
              </a:rPr>
              <a:t>geostationary orbit</a:t>
            </a:r>
            <a:r>
              <a:rPr lang="en-US" sz="1600" b="0" i="0" dirty="0">
                <a:solidFill>
                  <a:srgbClr val="FF0000"/>
                </a:solidFill>
                <a:effectLst/>
                <a:latin typeface="Arial" panose="020B0604020202020204" pitchFamily="34" charset="0"/>
              </a:rPr>
              <a:t>.</a:t>
            </a:r>
          </a:p>
          <a:p>
            <a:endParaRPr lang="en-IN" sz="1600" dirty="0"/>
          </a:p>
        </p:txBody>
      </p:sp>
      <p:sp>
        <p:nvSpPr>
          <p:cNvPr id="7" name="TextBox 6">
            <a:extLst>
              <a:ext uri="{FF2B5EF4-FFF2-40B4-BE49-F238E27FC236}">
                <a16:creationId xmlns:a16="http://schemas.microsoft.com/office/drawing/2014/main" id="{2B1E5518-48B2-4C20-9DA1-F8D13E0B952F}"/>
              </a:ext>
            </a:extLst>
          </p:cNvPr>
          <p:cNvSpPr txBox="1"/>
          <p:nvPr/>
        </p:nvSpPr>
        <p:spPr>
          <a:xfrm>
            <a:off x="6231118" y="6525366"/>
            <a:ext cx="5727519" cy="230832"/>
          </a:xfrm>
          <a:prstGeom prst="rect">
            <a:avLst/>
          </a:prstGeom>
          <a:noFill/>
        </p:spPr>
        <p:txBody>
          <a:bodyPr wrap="square" rtlCol="0">
            <a:spAutoFit/>
          </a:bodyPr>
          <a:lstStyle/>
          <a:p>
            <a:r>
              <a:rPr lang="en-IN" sz="900">
                <a:hlinkClick r:id="rId3" tooltip="https://en.m.wikipedia.org/wiki/natural_satellite"/>
              </a:rPr>
              <a:t>This Photo</a:t>
            </a:r>
            <a:r>
              <a:rPr lang="en-IN" sz="900"/>
              <a:t> by Unknown Author is licensed under </a:t>
            </a:r>
            <a:r>
              <a:rPr lang="en-IN" sz="900">
                <a:hlinkClick r:id="rId18" tooltip="https://creativecommons.org/licenses/by-sa/3.0/"/>
              </a:rPr>
              <a:t>CC BY-SA</a:t>
            </a:r>
            <a:endParaRPr lang="en-IN" sz="900"/>
          </a:p>
        </p:txBody>
      </p:sp>
    </p:spTree>
    <p:extLst>
      <p:ext uri="{BB962C8B-B14F-4D97-AF65-F5344CB8AC3E}">
        <p14:creationId xmlns:p14="http://schemas.microsoft.com/office/powerpoint/2010/main" val="389376667"/>
      </p:ext>
    </p:extLst>
  </p:cSld>
  <p:clrMapOvr>
    <a:masterClrMapping/>
  </p:clrMapOvr>
  <mc:AlternateContent xmlns:mc="http://schemas.openxmlformats.org/markup-compatibility/2006">
    <mc:Choice xmlns:p14="http://schemas.microsoft.com/office/powerpoint/2010/main" Requires="p14">
      <p:transition spd="slow" p14:dur="1200" advClick="0" advTm="4000">
        <p14:prism/>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wipe(down)">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wipe(down)">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wipe(down)">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AE3FB-54EB-4C62-8B7A-18170AAEB74E}"/>
              </a:ext>
            </a:extLst>
          </p:cNvPr>
          <p:cNvSpPr>
            <a:spLocks noGrp="1"/>
          </p:cNvSpPr>
          <p:nvPr>
            <p:ph type="title"/>
          </p:nvPr>
        </p:nvSpPr>
        <p:spPr>
          <a:xfrm>
            <a:off x="110765" y="0"/>
            <a:ext cx="6164653" cy="1206631"/>
          </a:xfrm>
        </p:spPr>
        <p:txBody>
          <a:bodyPr>
            <a:normAutofit/>
          </a:bodyPr>
          <a:lstStyle/>
          <a:p>
            <a:pPr algn="ctr"/>
            <a:r>
              <a:rPr lang="en-US" sz="6000" b="1" u="sng" dirty="0">
                <a:solidFill>
                  <a:schemeClr val="bg2">
                    <a:lumMod val="60000"/>
                    <a:lumOff val="40000"/>
                  </a:schemeClr>
                </a:solidFill>
                <a:latin typeface="Algerian" panose="04020705040A02060702" pitchFamily="82" charset="0"/>
              </a:rPr>
              <a:t>asteroids</a:t>
            </a:r>
            <a:endParaRPr lang="en-IN" sz="6000" b="1" u="sng" dirty="0">
              <a:solidFill>
                <a:schemeClr val="bg2">
                  <a:lumMod val="60000"/>
                  <a:lumOff val="40000"/>
                </a:schemeClr>
              </a:solidFill>
              <a:latin typeface="Algerian" panose="04020705040A02060702" pitchFamily="82" charset="0"/>
            </a:endParaRPr>
          </a:p>
        </p:txBody>
      </p:sp>
      <p:pic>
        <p:nvPicPr>
          <p:cNvPr id="8" name="Picture Placeholder 7">
            <a:extLst>
              <a:ext uri="{FF2B5EF4-FFF2-40B4-BE49-F238E27FC236}">
                <a16:creationId xmlns:a16="http://schemas.microsoft.com/office/drawing/2014/main" id="{ABCDBD7C-617D-42E4-9C42-041F4F644912}"/>
              </a:ext>
            </a:extLst>
          </p:cNvPr>
          <p:cNvPicPr>
            <a:picLocks noGrp="1" noChangeAspect="1"/>
          </p:cNvPicPr>
          <p:nvPr>
            <p:ph type="pic" idx="1"/>
          </p:nvPr>
        </p:nvPicPr>
        <p:blipFill>
          <a:blip r:embed="rId2">
            <a:extLst>
              <a:ext uri="{837473B0-CC2E-450A-ABE3-18F120FF3D39}">
                <a1611:picAttrSrcUrl xmlns:a1611="http://schemas.microsoft.com/office/drawing/2016/11/main" r:id="rId3"/>
              </a:ext>
            </a:extLst>
          </a:blip>
          <a:srcRect l="23332" r="23332"/>
          <a:stretch>
            <a:fillRect/>
          </a:stretch>
        </p:blipFill>
        <p:spPr>
          <a:xfrm>
            <a:off x="6343650" y="914400"/>
            <a:ext cx="5483225" cy="5637213"/>
          </a:xfrm>
        </p:spPr>
      </p:pic>
      <p:sp>
        <p:nvSpPr>
          <p:cNvPr id="4" name="Text Placeholder 3">
            <a:extLst>
              <a:ext uri="{FF2B5EF4-FFF2-40B4-BE49-F238E27FC236}">
                <a16:creationId xmlns:a16="http://schemas.microsoft.com/office/drawing/2014/main" id="{0E603669-025B-48E4-BF41-B909F3F27B14}"/>
              </a:ext>
            </a:extLst>
          </p:cNvPr>
          <p:cNvSpPr>
            <a:spLocks noGrp="1"/>
          </p:cNvSpPr>
          <p:nvPr>
            <p:ph type="body" sz="half" idx="2"/>
          </p:nvPr>
        </p:nvSpPr>
        <p:spPr>
          <a:xfrm>
            <a:off x="365289" y="1206631"/>
            <a:ext cx="5910129" cy="5495827"/>
          </a:xfrm>
        </p:spPr>
        <p:txBody>
          <a:bodyPr>
            <a:normAutofit fontScale="92500" lnSpcReduction="20000"/>
          </a:bodyPr>
          <a:lstStyle/>
          <a:p>
            <a:r>
              <a:rPr lang="en-US" sz="1900" b="0" i="0" dirty="0">
                <a:solidFill>
                  <a:schemeClr val="accent1">
                    <a:lumMod val="20000"/>
                    <a:lumOff val="80000"/>
                  </a:schemeClr>
                </a:solidFill>
                <a:effectLst/>
                <a:latin typeface="Bahnschrift SemiBold" panose="020B0502040204020203" pitchFamily="34" charset="0"/>
              </a:rPr>
              <a:t>An </a:t>
            </a:r>
            <a:r>
              <a:rPr lang="en-US" sz="1900" b="1" i="0" dirty="0">
                <a:solidFill>
                  <a:schemeClr val="accent1">
                    <a:lumMod val="20000"/>
                    <a:lumOff val="80000"/>
                  </a:schemeClr>
                </a:solidFill>
                <a:effectLst/>
                <a:latin typeface="Bahnschrift SemiBold" panose="020B0502040204020203" pitchFamily="34" charset="0"/>
              </a:rPr>
              <a:t>asteroid</a:t>
            </a:r>
            <a:r>
              <a:rPr lang="en-US" sz="1900" b="0" i="0" dirty="0">
                <a:solidFill>
                  <a:schemeClr val="accent1">
                    <a:lumMod val="20000"/>
                    <a:lumOff val="80000"/>
                  </a:schemeClr>
                </a:solidFill>
                <a:effectLst/>
                <a:latin typeface="Bahnschrift SemiBold" panose="020B0502040204020203" pitchFamily="34" charset="0"/>
              </a:rPr>
              <a:t> is a </a:t>
            </a:r>
            <a:r>
              <a:rPr lang="en-US" sz="1900" b="0" i="0" u="none" strike="noStrike" dirty="0">
                <a:solidFill>
                  <a:schemeClr val="accent1">
                    <a:lumMod val="20000"/>
                    <a:lumOff val="80000"/>
                  </a:schemeClr>
                </a:solidFill>
                <a:effectLst/>
                <a:latin typeface="Bahnschrift SemiBold" panose="020B0502040204020203" pitchFamily="34" charset="0"/>
                <a:hlinkClick r:id="rId4" tooltip="Minor planet">
                  <a:extLst>
                    <a:ext uri="{A12FA001-AC4F-418D-AE19-62706E023703}">
                      <ahyp:hlinkClr xmlns:ahyp="http://schemas.microsoft.com/office/drawing/2018/hyperlinkcolor" val="tx"/>
                    </a:ext>
                  </a:extLst>
                </a:hlinkClick>
              </a:rPr>
              <a:t>minor planet</a:t>
            </a:r>
            <a:r>
              <a:rPr lang="en-US" sz="1900" b="0" i="0" dirty="0">
                <a:solidFill>
                  <a:schemeClr val="accent1">
                    <a:lumMod val="20000"/>
                    <a:lumOff val="80000"/>
                  </a:schemeClr>
                </a:solidFill>
                <a:effectLst/>
                <a:latin typeface="Bahnschrift SemiBold" panose="020B0502040204020203" pitchFamily="34" charset="0"/>
              </a:rPr>
              <a:t> of the </a:t>
            </a:r>
            <a:r>
              <a:rPr lang="en-US" sz="1900" b="0" i="0" u="none" strike="noStrike" dirty="0">
                <a:solidFill>
                  <a:schemeClr val="accent1">
                    <a:lumMod val="20000"/>
                    <a:lumOff val="80000"/>
                  </a:schemeClr>
                </a:solidFill>
                <a:effectLst/>
                <a:latin typeface="Bahnschrift SemiBold" panose="020B0502040204020203" pitchFamily="34" charset="0"/>
                <a:hlinkClick r:id="rId5" tooltip="Solar System">
                  <a:extLst>
                    <a:ext uri="{A12FA001-AC4F-418D-AE19-62706E023703}">
                      <ahyp:hlinkClr xmlns:ahyp="http://schemas.microsoft.com/office/drawing/2018/hyperlinkcolor" val="tx"/>
                    </a:ext>
                  </a:extLst>
                </a:hlinkClick>
              </a:rPr>
              <a:t>inner Solar System</a:t>
            </a:r>
            <a:r>
              <a:rPr lang="en-US" sz="1900" b="0" i="0" dirty="0">
                <a:solidFill>
                  <a:schemeClr val="accent1">
                    <a:lumMod val="20000"/>
                    <a:lumOff val="80000"/>
                  </a:schemeClr>
                </a:solidFill>
                <a:effectLst/>
                <a:latin typeface="Bahnschrift SemiBold" panose="020B0502040204020203" pitchFamily="34" charset="0"/>
              </a:rPr>
              <a:t>. Historically, these terms have been applied to any astronomical object orbiting the </a:t>
            </a:r>
            <a:r>
              <a:rPr lang="en-US" sz="1900" b="0" i="0" u="none" strike="noStrike" dirty="0">
                <a:solidFill>
                  <a:schemeClr val="accent1">
                    <a:lumMod val="20000"/>
                    <a:lumOff val="80000"/>
                  </a:schemeClr>
                </a:solidFill>
                <a:effectLst/>
                <a:latin typeface="Bahnschrift SemiBold" panose="020B0502040204020203" pitchFamily="34" charset="0"/>
                <a:hlinkClick r:id="rId6" tooltip="Sun">
                  <a:extLst>
                    <a:ext uri="{A12FA001-AC4F-418D-AE19-62706E023703}">
                      <ahyp:hlinkClr xmlns:ahyp="http://schemas.microsoft.com/office/drawing/2018/hyperlinkcolor" val="tx"/>
                    </a:ext>
                  </a:extLst>
                </a:hlinkClick>
              </a:rPr>
              <a:t>Sun</a:t>
            </a:r>
            <a:r>
              <a:rPr lang="en-US" sz="1900" b="0" i="0" dirty="0">
                <a:solidFill>
                  <a:schemeClr val="accent1">
                    <a:lumMod val="20000"/>
                    <a:lumOff val="80000"/>
                  </a:schemeClr>
                </a:solidFill>
                <a:effectLst/>
                <a:latin typeface="Bahnschrift SemiBold" panose="020B0502040204020203" pitchFamily="34" charset="0"/>
              </a:rPr>
              <a:t> that did not resolve into a disc in a telescope and was not observed to have characteristics of an active </a:t>
            </a:r>
            <a:r>
              <a:rPr lang="en-US" sz="1900" b="0" i="0" u="none" strike="noStrike" dirty="0">
                <a:solidFill>
                  <a:schemeClr val="accent1">
                    <a:lumMod val="20000"/>
                    <a:lumOff val="80000"/>
                  </a:schemeClr>
                </a:solidFill>
                <a:effectLst/>
                <a:latin typeface="Bahnschrift SemiBold" panose="020B0502040204020203" pitchFamily="34" charset="0"/>
                <a:hlinkClick r:id="rId7" tooltip="Comet">
                  <a:extLst>
                    <a:ext uri="{A12FA001-AC4F-418D-AE19-62706E023703}">
                      <ahyp:hlinkClr xmlns:ahyp="http://schemas.microsoft.com/office/drawing/2018/hyperlinkcolor" val="tx"/>
                    </a:ext>
                  </a:extLst>
                </a:hlinkClick>
              </a:rPr>
              <a:t>comet</a:t>
            </a:r>
            <a:r>
              <a:rPr lang="en-US" sz="1900" b="0" i="0" dirty="0">
                <a:solidFill>
                  <a:schemeClr val="accent1">
                    <a:lumMod val="20000"/>
                    <a:lumOff val="80000"/>
                  </a:schemeClr>
                </a:solidFill>
                <a:effectLst/>
                <a:latin typeface="Bahnschrift SemiBold" panose="020B0502040204020203" pitchFamily="34" charset="0"/>
              </a:rPr>
              <a:t> such as a </a:t>
            </a:r>
            <a:r>
              <a:rPr lang="en-US" sz="1900" b="0" i="0" u="none" strike="noStrike" dirty="0">
                <a:solidFill>
                  <a:schemeClr val="accent1">
                    <a:lumMod val="20000"/>
                    <a:lumOff val="80000"/>
                  </a:schemeClr>
                </a:solidFill>
                <a:effectLst/>
                <a:latin typeface="Bahnschrift SemiBold" panose="020B0502040204020203" pitchFamily="34" charset="0"/>
                <a:hlinkClick r:id="rId8" tooltip="Comet tail">
                  <a:extLst>
                    <a:ext uri="{A12FA001-AC4F-418D-AE19-62706E023703}">
                      <ahyp:hlinkClr xmlns:ahyp="http://schemas.microsoft.com/office/drawing/2018/hyperlinkcolor" val="tx"/>
                    </a:ext>
                  </a:extLst>
                </a:hlinkClick>
              </a:rPr>
              <a:t>tail</a:t>
            </a:r>
            <a:r>
              <a:rPr lang="en-US" sz="1900" b="0" i="0" dirty="0">
                <a:solidFill>
                  <a:schemeClr val="accent1">
                    <a:lumMod val="20000"/>
                    <a:lumOff val="80000"/>
                  </a:schemeClr>
                </a:solidFill>
                <a:effectLst/>
                <a:latin typeface="Bahnschrift SemiBold" panose="020B0502040204020203" pitchFamily="34" charset="0"/>
              </a:rPr>
              <a:t>. As </a:t>
            </a:r>
            <a:r>
              <a:rPr lang="en-US" sz="1900" b="0" i="0" u="none" strike="noStrike" dirty="0">
                <a:solidFill>
                  <a:schemeClr val="accent1">
                    <a:lumMod val="20000"/>
                    <a:lumOff val="80000"/>
                  </a:schemeClr>
                </a:solidFill>
                <a:effectLst/>
                <a:latin typeface="Bahnschrift SemiBold" panose="020B0502040204020203" pitchFamily="34" charset="0"/>
                <a:hlinkClick r:id="rId9" tooltip="Distant minor planet">
                  <a:extLst>
                    <a:ext uri="{A12FA001-AC4F-418D-AE19-62706E023703}">
                      <ahyp:hlinkClr xmlns:ahyp="http://schemas.microsoft.com/office/drawing/2018/hyperlinkcolor" val="tx"/>
                    </a:ext>
                  </a:extLst>
                </a:hlinkClick>
              </a:rPr>
              <a:t>minor planets in the outer Solar System</a:t>
            </a:r>
            <a:r>
              <a:rPr lang="en-US" sz="1900" b="0" i="0" dirty="0">
                <a:solidFill>
                  <a:schemeClr val="accent1">
                    <a:lumMod val="20000"/>
                    <a:lumOff val="80000"/>
                  </a:schemeClr>
                </a:solidFill>
                <a:effectLst/>
                <a:latin typeface="Bahnschrift SemiBold" panose="020B0502040204020203" pitchFamily="34" charset="0"/>
              </a:rPr>
              <a:t> were discovered that were found to have </a:t>
            </a:r>
            <a:r>
              <a:rPr lang="en-US" sz="1900" b="0" i="0" u="none" strike="noStrike" dirty="0">
                <a:solidFill>
                  <a:schemeClr val="accent1">
                    <a:lumMod val="20000"/>
                    <a:lumOff val="80000"/>
                  </a:schemeClr>
                </a:solidFill>
                <a:effectLst/>
                <a:latin typeface="Bahnschrift SemiBold" panose="020B0502040204020203" pitchFamily="34" charset="0"/>
                <a:hlinkClick r:id="rId10" tooltip="Volatiles">
                  <a:extLst>
                    <a:ext uri="{A12FA001-AC4F-418D-AE19-62706E023703}">
                      <ahyp:hlinkClr xmlns:ahyp="http://schemas.microsoft.com/office/drawing/2018/hyperlinkcolor" val="tx"/>
                    </a:ext>
                  </a:extLst>
                </a:hlinkClick>
              </a:rPr>
              <a:t>volatile</a:t>
            </a:r>
            <a:r>
              <a:rPr lang="en-US" sz="1900" b="0" i="0" dirty="0">
                <a:solidFill>
                  <a:schemeClr val="accent1">
                    <a:lumMod val="20000"/>
                    <a:lumOff val="80000"/>
                  </a:schemeClr>
                </a:solidFill>
                <a:effectLst/>
                <a:latin typeface="Bahnschrift SemiBold" panose="020B0502040204020203" pitchFamily="34" charset="0"/>
              </a:rPr>
              <a:t>-rich surfaces similar to comets, these came to be distinguished from the objects found in the main </a:t>
            </a:r>
            <a:r>
              <a:rPr lang="en-US" sz="1900" b="0" i="0" u="none" strike="noStrike" dirty="0">
                <a:solidFill>
                  <a:schemeClr val="accent1">
                    <a:lumMod val="20000"/>
                    <a:lumOff val="80000"/>
                  </a:schemeClr>
                </a:solidFill>
                <a:effectLst/>
                <a:latin typeface="Bahnschrift SemiBold" panose="020B0502040204020203" pitchFamily="34" charset="0"/>
                <a:hlinkClick r:id="rId11">
                  <a:extLst>
                    <a:ext uri="{A12FA001-AC4F-418D-AE19-62706E023703}">
                      <ahyp:hlinkClr xmlns:ahyp="http://schemas.microsoft.com/office/drawing/2018/hyperlinkcolor" val="tx"/>
                    </a:ext>
                  </a:extLst>
                </a:hlinkClick>
              </a:rPr>
              <a:t>asteroid belt</a:t>
            </a:r>
            <a:r>
              <a:rPr lang="en-US" sz="1900" b="0" i="0" dirty="0">
                <a:solidFill>
                  <a:schemeClr val="accent1">
                    <a:lumMod val="20000"/>
                    <a:lumOff val="80000"/>
                  </a:schemeClr>
                </a:solidFill>
                <a:effectLst/>
                <a:latin typeface="Bahnschrift SemiBold" panose="020B0502040204020203" pitchFamily="34" charset="0"/>
              </a:rPr>
              <a:t>. The term "asteroid" refers to the minor planets of the inner Solar System, including those co-orbital with </a:t>
            </a:r>
            <a:r>
              <a:rPr lang="en-US" sz="1900" b="0" i="0" u="none" strike="noStrike" dirty="0">
                <a:solidFill>
                  <a:schemeClr val="accent1">
                    <a:lumMod val="20000"/>
                    <a:lumOff val="80000"/>
                  </a:schemeClr>
                </a:solidFill>
                <a:effectLst/>
                <a:latin typeface="Bahnschrift SemiBold" panose="020B0502040204020203" pitchFamily="34" charset="0"/>
                <a:hlinkClick r:id="rId12" tooltip="Jupiter">
                  <a:extLst>
                    <a:ext uri="{A12FA001-AC4F-418D-AE19-62706E023703}">
                      <ahyp:hlinkClr xmlns:ahyp="http://schemas.microsoft.com/office/drawing/2018/hyperlinkcolor" val="tx"/>
                    </a:ext>
                  </a:extLst>
                </a:hlinkClick>
              </a:rPr>
              <a:t>Jupiter</a:t>
            </a:r>
            <a:r>
              <a:rPr lang="en-US" sz="1900" b="0" i="0" dirty="0">
                <a:solidFill>
                  <a:schemeClr val="accent1">
                    <a:lumMod val="20000"/>
                    <a:lumOff val="80000"/>
                  </a:schemeClr>
                </a:solidFill>
                <a:effectLst/>
                <a:latin typeface="Bahnschrift SemiBold" panose="020B0502040204020203" pitchFamily="34" charset="0"/>
              </a:rPr>
              <a:t>. Larger asteroids are often called </a:t>
            </a:r>
            <a:r>
              <a:rPr lang="en-US" sz="1900" b="1" i="0" dirty="0">
                <a:solidFill>
                  <a:schemeClr val="accent1">
                    <a:lumMod val="20000"/>
                    <a:lumOff val="80000"/>
                  </a:schemeClr>
                </a:solidFill>
                <a:effectLst/>
                <a:latin typeface="Bahnschrift SemiBold" panose="020B0502040204020203" pitchFamily="34" charset="0"/>
              </a:rPr>
              <a:t>planetoids</a:t>
            </a:r>
            <a:r>
              <a:rPr lang="en-US" sz="1900" b="0" i="0" dirty="0">
                <a:solidFill>
                  <a:schemeClr val="accent1">
                    <a:lumMod val="20000"/>
                    <a:lumOff val="80000"/>
                  </a:schemeClr>
                </a:solidFill>
                <a:effectLst/>
                <a:latin typeface="Bahnschrift SemiBold" panose="020B0502040204020203" pitchFamily="34" charset="0"/>
              </a:rPr>
              <a:t>. Asteroids are somewhat arbitrarily differentiated from </a:t>
            </a:r>
            <a:r>
              <a:rPr lang="en-US" sz="1900" b="0" i="0" u="none" strike="noStrike" dirty="0">
                <a:solidFill>
                  <a:schemeClr val="accent1">
                    <a:lumMod val="20000"/>
                    <a:lumOff val="80000"/>
                  </a:schemeClr>
                </a:solidFill>
                <a:effectLst/>
                <a:latin typeface="Bahnschrift SemiBold" panose="020B0502040204020203" pitchFamily="34" charset="0"/>
                <a:hlinkClick r:id="rId7" tooltip="Comet">
                  <a:extLst>
                    <a:ext uri="{A12FA001-AC4F-418D-AE19-62706E023703}">
                      <ahyp:hlinkClr xmlns:ahyp="http://schemas.microsoft.com/office/drawing/2018/hyperlinkcolor" val="tx"/>
                    </a:ext>
                  </a:extLst>
                </a:hlinkClick>
              </a:rPr>
              <a:t>comets</a:t>
            </a:r>
            <a:r>
              <a:rPr lang="en-US" sz="1900" b="0" i="0" dirty="0">
                <a:solidFill>
                  <a:schemeClr val="accent1">
                    <a:lumMod val="20000"/>
                    <a:lumOff val="80000"/>
                  </a:schemeClr>
                </a:solidFill>
                <a:effectLst/>
                <a:latin typeface="Bahnschrift SemiBold" panose="020B0502040204020203" pitchFamily="34" charset="0"/>
              </a:rPr>
              <a:t> and </a:t>
            </a:r>
            <a:r>
              <a:rPr lang="en-US" sz="1900" b="0" i="0" u="none" strike="noStrike" dirty="0">
                <a:solidFill>
                  <a:schemeClr val="accent1">
                    <a:lumMod val="20000"/>
                    <a:lumOff val="80000"/>
                  </a:schemeClr>
                </a:solidFill>
                <a:effectLst/>
                <a:latin typeface="Bahnschrift SemiBold" panose="020B0502040204020203" pitchFamily="34" charset="0"/>
                <a:hlinkClick r:id="rId13" tooltip="Meteoroid">
                  <a:extLst>
                    <a:ext uri="{A12FA001-AC4F-418D-AE19-62706E023703}">
                      <ahyp:hlinkClr xmlns:ahyp="http://schemas.microsoft.com/office/drawing/2018/hyperlinkcolor" val="tx"/>
                    </a:ext>
                  </a:extLst>
                </a:hlinkClick>
              </a:rPr>
              <a:t>meteoroids</a:t>
            </a:r>
            <a:r>
              <a:rPr lang="en-US" sz="1900" b="0" i="0" dirty="0">
                <a:solidFill>
                  <a:schemeClr val="accent1">
                    <a:lumMod val="20000"/>
                    <a:lumOff val="80000"/>
                  </a:schemeClr>
                </a:solidFill>
                <a:effectLst/>
                <a:latin typeface="Bahnschrift SemiBold" panose="020B0502040204020203" pitchFamily="34" charset="0"/>
              </a:rPr>
              <a:t>. In the case of comets, the difference is one of composition: while asteroids are mainly composed of mineral and rock, comets are primarily composed of dust and ice. Furthermore, asteroids formed closer to the sun, preventing the development of cometary ice. The difference between asteroids and meteoroids is mainly one of size: meteoroids have a diameter of one meter or less, whereas asteroids have a diameter of greater than one meter.</a:t>
            </a:r>
            <a:r>
              <a:rPr lang="en-US" sz="1900" b="0" i="0" u="none" strike="noStrike" baseline="30000" dirty="0">
                <a:solidFill>
                  <a:schemeClr val="accent1">
                    <a:lumMod val="20000"/>
                    <a:lumOff val="80000"/>
                  </a:schemeClr>
                </a:solidFill>
                <a:effectLst/>
                <a:latin typeface="Bahnschrift SemiBold" panose="020B0502040204020203" pitchFamily="34" charset="0"/>
                <a:hlinkClick r:id="rId14">
                  <a:extLst>
                    <a:ext uri="{A12FA001-AC4F-418D-AE19-62706E023703}">
                      <ahyp:hlinkClr xmlns:ahyp="http://schemas.microsoft.com/office/drawing/2018/hyperlinkcolor" val="tx"/>
                    </a:ext>
                  </a:extLst>
                </a:hlinkClick>
              </a:rPr>
              <a:t>[4]</a:t>
            </a:r>
            <a:r>
              <a:rPr lang="en-US" sz="1900" b="0" i="0" dirty="0">
                <a:solidFill>
                  <a:schemeClr val="accent1">
                    <a:lumMod val="20000"/>
                    <a:lumOff val="80000"/>
                  </a:schemeClr>
                </a:solidFill>
                <a:effectLst/>
                <a:latin typeface="Bahnschrift SemiBold" panose="020B0502040204020203" pitchFamily="34" charset="0"/>
              </a:rPr>
              <a:t> Finally, meteoroids can be composed of either cometary or </a:t>
            </a:r>
            <a:r>
              <a:rPr lang="en-US" sz="1900" b="0" i="0" dirty="0" err="1">
                <a:solidFill>
                  <a:schemeClr val="accent1">
                    <a:lumMod val="20000"/>
                    <a:lumOff val="80000"/>
                  </a:schemeClr>
                </a:solidFill>
                <a:effectLst/>
                <a:latin typeface="Bahnschrift SemiBold" panose="020B0502040204020203" pitchFamily="34" charset="0"/>
              </a:rPr>
              <a:t>asteroidal</a:t>
            </a:r>
            <a:r>
              <a:rPr lang="en-US" sz="1900" b="0" i="0" dirty="0">
                <a:solidFill>
                  <a:schemeClr val="accent1">
                    <a:lumMod val="20000"/>
                    <a:lumOff val="80000"/>
                  </a:schemeClr>
                </a:solidFill>
                <a:effectLst/>
                <a:latin typeface="Bahnschrift SemiBold" panose="020B0502040204020203" pitchFamily="34" charset="0"/>
              </a:rPr>
              <a:t> materials.</a:t>
            </a:r>
            <a:endParaRPr lang="en-IN" dirty="0"/>
          </a:p>
        </p:txBody>
      </p:sp>
      <p:sp>
        <p:nvSpPr>
          <p:cNvPr id="9" name="TextBox 8">
            <a:extLst>
              <a:ext uri="{FF2B5EF4-FFF2-40B4-BE49-F238E27FC236}">
                <a16:creationId xmlns:a16="http://schemas.microsoft.com/office/drawing/2014/main" id="{2B35B6E2-6865-493C-AD08-8395299D0A11}"/>
              </a:ext>
            </a:extLst>
          </p:cNvPr>
          <p:cNvSpPr txBox="1"/>
          <p:nvPr/>
        </p:nvSpPr>
        <p:spPr>
          <a:xfrm>
            <a:off x="6343650" y="6551613"/>
            <a:ext cx="5483225" cy="230832"/>
          </a:xfrm>
          <a:prstGeom prst="rect">
            <a:avLst/>
          </a:prstGeom>
          <a:noFill/>
        </p:spPr>
        <p:txBody>
          <a:bodyPr wrap="square" rtlCol="0">
            <a:spAutoFit/>
          </a:bodyPr>
          <a:lstStyle/>
          <a:p>
            <a:r>
              <a:rPr lang="en-IN" sz="900">
                <a:hlinkClick r:id="rId3" tooltip="https://fabiusmaximus.com/2019/07/30/we-have-been-warned-by-an-asteroid/"/>
              </a:rPr>
              <a:t>This Photo</a:t>
            </a:r>
            <a:r>
              <a:rPr lang="en-IN" sz="900"/>
              <a:t> by Unknown Author is licensed under </a:t>
            </a:r>
            <a:r>
              <a:rPr lang="en-IN" sz="900">
                <a:hlinkClick r:id="rId15" tooltip="https://creativecommons.org/licenses/by/3.0/"/>
              </a:rPr>
              <a:t>CC BY</a:t>
            </a:r>
            <a:endParaRPr lang="en-IN" sz="900"/>
          </a:p>
        </p:txBody>
      </p:sp>
    </p:spTree>
    <p:extLst>
      <p:ext uri="{BB962C8B-B14F-4D97-AF65-F5344CB8AC3E}">
        <p14:creationId xmlns:p14="http://schemas.microsoft.com/office/powerpoint/2010/main" val="2389160823"/>
      </p:ext>
    </p:extLst>
  </p:cSld>
  <p:clrMapOvr>
    <a:masterClrMapping/>
  </p:clrMapOvr>
  <mc:AlternateContent xmlns:mc="http://schemas.openxmlformats.org/markup-compatibility/2006">
    <mc:Choice xmlns:p14="http://schemas.microsoft.com/office/powerpoint/2010/main" Requires="p14">
      <p:transition spd="slow" p14:dur="1600" advClick="0" advTm="4000">
        <p14:gallery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anim calcmode="lin" valueType="num">
                                      <p:cBhvr>
                                        <p:cTn id="18" dur="2000" fill="hold"/>
                                        <p:tgtEl>
                                          <p:spTgt spid="8"/>
                                        </p:tgtEl>
                                        <p:attrNameLst>
                                          <p:attrName>ppt_w</p:attrName>
                                        </p:attrNameLst>
                                      </p:cBhvr>
                                      <p:tavLst>
                                        <p:tav tm="0" fmla="#ppt_w*sin(2.5*pi*$)">
                                          <p:val>
                                            <p:fltVal val="0"/>
                                          </p:val>
                                        </p:tav>
                                        <p:tav tm="100000">
                                          <p:val>
                                            <p:fltVal val="1"/>
                                          </p:val>
                                        </p:tav>
                                      </p:tavLst>
                                    </p:anim>
                                    <p:anim calcmode="lin" valueType="num">
                                      <p:cBhvr>
                                        <p:cTn id="19"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2B54A-0292-43E2-A602-50F798CDC3C3}"/>
              </a:ext>
            </a:extLst>
          </p:cNvPr>
          <p:cNvSpPr>
            <a:spLocks noGrp="1"/>
          </p:cNvSpPr>
          <p:nvPr>
            <p:ph type="title"/>
          </p:nvPr>
        </p:nvSpPr>
        <p:spPr>
          <a:xfrm>
            <a:off x="148472" y="0"/>
            <a:ext cx="6164653" cy="914400"/>
          </a:xfrm>
        </p:spPr>
        <p:txBody>
          <a:bodyPr>
            <a:normAutofit fontScale="90000"/>
          </a:bodyPr>
          <a:lstStyle/>
          <a:p>
            <a:pPr algn="ctr"/>
            <a:r>
              <a:rPr lang="en-US" sz="6000" b="1" u="sng" dirty="0">
                <a:solidFill>
                  <a:schemeClr val="accent1">
                    <a:lumMod val="60000"/>
                    <a:lumOff val="40000"/>
                  </a:schemeClr>
                </a:solidFill>
                <a:latin typeface="Algerian" panose="04020705040A02060702" pitchFamily="82" charset="0"/>
              </a:rPr>
              <a:t>comets</a:t>
            </a:r>
            <a:endParaRPr lang="en-IN" sz="6000" b="1" u="sng" dirty="0">
              <a:solidFill>
                <a:schemeClr val="accent1">
                  <a:lumMod val="60000"/>
                  <a:lumOff val="40000"/>
                </a:schemeClr>
              </a:solidFill>
              <a:latin typeface="Algerian" panose="04020705040A02060702" pitchFamily="82" charset="0"/>
            </a:endParaRPr>
          </a:p>
        </p:txBody>
      </p:sp>
      <p:pic>
        <p:nvPicPr>
          <p:cNvPr id="6" name="Picture Placeholder 5">
            <a:extLst>
              <a:ext uri="{FF2B5EF4-FFF2-40B4-BE49-F238E27FC236}">
                <a16:creationId xmlns:a16="http://schemas.microsoft.com/office/drawing/2014/main" id="{426B9552-318B-4703-9BEF-512C3523CFFB}"/>
              </a:ext>
            </a:extLst>
          </p:cNvPr>
          <p:cNvPicPr>
            <a:picLocks noGrp="1" noChangeAspect="1"/>
          </p:cNvPicPr>
          <p:nvPr>
            <p:ph type="pic" idx="1"/>
          </p:nvPr>
        </p:nvPicPr>
        <p:blipFill>
          <a:blip r:embed="rId2">
            <a:extLst>
              <a:ext uri="{837473B0-CC2E-450A-ABE3-18F120FF3D39}">
                <a1611:picAttrSrcUrl xmlns:a1611="http://schemas.microsoft.com/office/drawing/2016/11/main" r:id="rId3"/>
              </a:ext>
            </a:extLst>
          </a:blip>
          <a:srcRect l="16893" r="16893"/>
          <a:stretch>
            <a:fillRect/>
          </a:stretch>
        </p:blipFill>
        <p:spPr>
          <a:xfrm>
            <a:off x="6319003" y="914400"/>
            <a:ext cx="5724525" cy="5561013"/>
          </a:xfrm>
        </p:spPr>
      </p:pic>
      <p:sp>
        <p:nvSpPr>
          <p:cNvPr id="4" name="Text Placeholder 3">
            <a:extLst>
              <a:ext uri="{FF2B5EF4-FFF2-40B4-BE49-F238E27FC236}">
                <a16:creationId xmlns:a16="http://schemas.microsoft.com/office/drawing/2014/main" id="{7F8C9D67-6C5C-4FBD-B045-ED9A1E18D7B3}"/>
              </a:ext>
            </a:extLst>
          </p:cNvPr>
          <p:cNvSpPr>
            <a:spLocks noGrp="1"/>
          </p:cNvSpPr>
          <p:nvPr>
            <p:ph type="body" sz="half" idx="2"/>
          </p:nvPr>
        </p:nvSpPr>
        <p:spPr>
          <a:xfrm>
            <a:off x="443061" y="914401"/>
            <a:ext cx="5652940" cy="5825764"/>
          </a:xfrm>
        </p:spPr>
        <p:txBody>
          <a:bodyPr>
            <a:normAutofit lnSpcReduction="10000"/>
          </a:bodyPr>
          <a:lstStyle/>
          <a:p>
            <a:pPr algn="l"/>
            <a:r>
              <a:rPr lang="en-US" sz="1400" b="0" i="0" dirty="0">
                <a:solidFill>
                  <a:srgbClr val="FFFF00"/>
                </a:solidFill>
                <a:effectLst/>
                <a:latin typeface="Copperplate Gothic Bold" panose="020E0705020206020404" pitchFamily="34" charset="0"/>
              </a:rPr>
              <a:t>A </a:t>
            </a:r>
            <a:r>
              <a:rPr lang="en-US" sz="1400" b="1" i="0" dirty="0">
                <a:solidFill>
                  <a:srgbClr val="FFFF00"/>
                </a:solidFill>
                <a:effectLst/>
                <a:latin typeface="Copperplate Gothic Bold" panose="020E0705020206020404" pitchFamily="34" charset="0"/>
              </a:rPr>
              <a:t>comet</a:t>
            </a:r>
            <a:r>
              <a:rPr lang="en-US" sz="1400" b="0" i="0" dirty="0">
                <a:solidFill>
                  <a:srgbClr val="FFFF00"/>
                </a:solidFill>
                <a:effectLst/>
                <a:latin typeface="Copperplate Gothic Bold" panose="020E0705020206020404" pitchFamily="34" charset="0"/>
              </a:rPr>
              <a:t> is an icy, </a:t>
            </a:r>
            <a:r>
              <a:rPr lang="en-US" sz="1400" b="0" i="0" u="none" strike="noStrike" dirty="0">
                <a:solidFill>
                  <a:srgbClr val="FFFF00"/>
                </a:solidFill>
                <a:effectLst/>
                <a:latin typeface="Copperplate Gothic Bold" panose="020E0705020206020404" pitchFamily="34" charset="0"/>
                <a:hlinkClick r:id="rId4" tooltip="Small Solar System body">
                  <a:extLst>
                    <a:ext uri="{A12FA001-AC4F-418D-AE19-62706E023703}">
                      <ahyp:hlinkClr xmlns:ahyp="http://schemas.microsoft.com/office/drawing/2018/hyperlinkcolor" val="tx"/>
                    </a:ext>
                  </a:extLst>
                </a:hlinkClick>
              </a:rPr>
              <a:t>small Solar System body</a:t>
            </a:r>
            <a:r>
              <a:rPr lang="en-US" sz="1400" b="0" i="0" dirty="0">
                <a:solidFill>
                  <a:srgbClr val="FFFF00"/>
                </a:solidFill>
                <a:effectLst/>
                <a:latin typeface="Copperplate Gothic Bold" panose="020E0705020206020404" pitchFamily="34" charset="0"/>
              </a:rPr>
              <a:t> that, when passing close to the </a:t>
            </a:r>
            <a:r>
              <a:rPr lang="en-US" sz="1400" b="0" i="0" u="none" strike="noStrike" dirty="0">
                <a:solidFill>
                  <a:srgbClr val="FFFF00"/>
                </a:solidFill>
                <a:effectLst/>
                <a:latin typeface="Copperplate Gothic Bold" panose="020E0705020206020404" pitchFamily="34" charset="0"/>
                <a:hlinkClick r:id="rId5" tooltip="Sun">
                  <a:extLst>
                    <a:ext uri="{A12FA001-AC4F-418D-AE19-62706E023703}">
                      <ahyp:hlinkClr xmlns:ahyp="http://schemas.microsoft.com/office/drawing/2018/hyperlinkcolor" val="tx"/>
                    </a:ext>
                  </a:extLst>
                </a:hlinkClick>
              </a:rPr>
              <a:t>Sun</a:t>
            </a:r>
            <a:r>
              <a:rPr lang="en-US" sz="1400" b="0" i="0" dirty="0">
                <a:solidFill>
                  <a:srgbClr val="FFFF00"/>
                </a:solidFill>
                <a:effectLst/>
                <a:latin typeface="Copperplate Gothic Bold" panose="020E0705020206020404" pitchFamily="34" charset="0"/>
              </a:rPr>
              <a:t>, warms and begins to release gases, a process that is called </a:t>
            </a:r>
            <a:r>
              <a:rPr lang="en-US" sz="1400" b="0" i="0" u="none" strike="noStrike" dirty="0">
                <a:solidFill>
                  <a:srgbClr val="FFFF00"/>
                </a:solidFill>
                <a:effectLst/>
                <a:latin typeface="Copperplate Gothic Bold" panose="020E0705020206020404" pitchFamily="34" charset="0"/>
                <a:hlinkClick r:id="rId6" tooltip="Outgassing">
                  <a:extLst>
                    <a:ext uri="{A12FA001-AC4F-418D-AE19-62706E023703}">
                      <ahyp:hlinkClr xmlns:ahyp="http://schemas.microsoft.com/office/drawing/2018/hyperlinkcolor" val="tx"/>
                    </a:ext>
                  </a:extLst>
                </a:hlinkClick>
              </a:rPr>
              <a:t>outgassing</a:t>
            </a:r>
            <a:r>
              <a:rPr lang="en-US" sz="1400" b="0" i="0" dirty="0">
                <a:solidFill>
                  <a:srgbClr val="FFFF00"/>
                </a:solidFill>
                <a:effectLst/>
                <a:latin typeface="Copperplate Gothic Bold" panose="020E0705020206020404" pitchFamily="34" charset="0"/>
              </a:rPr>
              <a:t>. This produces a visible atmosphere or </a:t>
            </a:r>
            <a:r>
              <a:rPr lang="en-US" sz="1400" b="0" i="0" u="none" strike="noStrike" dirty="0">
                <a:solidFill>
                  <a:srgbClr val="FFFF00"/>
                </a:solidFill>
                <a:effectLst/>
                <a:latin typeface="Copperplate Gothic Bold" panose="020E0705020206020404" pitchFamily="34" charset="0"/>
                <a:hlinkClick r:id="rId7" tooltip="Coma (cometary)">
                  <a:extLst>
                    <a:ext uri="{A12FA001-AC4F-418D-AE19-62706E023703}">
                      <ahyp:hlinkClr xmlns:ahyp="http://schemas.microsoft.com/office/drawing/2018/hyperlinkcolor" val="tx"/>
                    </a:ext>
                  </a:extLst>
                </a:hlinkClick>
              </a:rPr>
              <a:t>coma</a:t>
            </a:r>
            <a:r>
              <a:rPr lang="en-US" sz="1400" b="0" i="0" dirty="0">
                <a:solidFill>
                  <a:srgbClr val="FFFF00"/>
                </a:solidFill>
                <a:effectLst/>
                <a:latin typeface="Copperplate Gothic Bold" panose="020E0705020206020404" pitchFamily="34" charset="0"/>
              </a:rPr>
              <a:t>, and sometimes also a </a:t>
            </a:r>
            <a:r>
              <a:rPr lang="en-US" sz="1400" b="0" i="0" u="none" strike="noStrike" dirty="0">
                <a:solidFill>
                  <a:srgbClr val="FFFF00"/>
                </a:solidFill>
                <a:effectLst/>
                <a:latin typeface="Copperplate Gothic Bold" panose="020E0705020206020404" pitchFamily="34" charset="0"/>
                <a:hlinkClick r:id="rId8" tooltip="Comet tail">
                  <a:extLst>
                    <a:ext uri="{A12FA001-AC4F-418D-AE19-62706E023703}">
                      <ahyp:hlinkClr xmlns:ahyp="http://schemas.microsoft.com/office/drawing/2018/hyperlinkcolor" val="tx"/>
                    </a:ext>
                  </a:extLst>
                </a:hlinkClick>
              </a:rPr>
              <a:t>tail</a:t>
            </a:r>
            <a:r>
              <a:rPr lang="en-US" sz="1400" b="0" i="0" dirty="0">
                <a:solidFill>
                  <a:srgbClr val="FFFF00"/>
                </a:solidFill>
                <a:effectLst/>
                <a:latin typeface="Copperplate Gothic Bold" panose="020E0705020206020404" pitchFamily="34" charset="0"/>
              </a:rPr>
              <a:t>. These phenomena are due to the effects of </a:t>
            </a:r>
            <a:r>
              <a:rPr lang="en-US" sz="1400" b="0" i="0" u="none" strike="noStrike" dirty="0">
                <a:solidFill>
                  <a:srgbClr val="FFFF00"/>
                </a:solidFill>
                <a:effectLst/>
                <a:latin typeface="Copperplate Gothic Bold" panose="020E0705020206020404" pitchFamily="34" charset="0"/>
                <a:hlinkClick r:id="rId9" tooltip="Solar radiation">
                  <a:extLst>
                    <a:ext uri="{A12FA001-AC4F-418D-AE19-62706E023703}">
                      <ahyp:hlinkClr xmlns:ahyp="http://schemas.microsoft.com/office/drawing/2018/hyperlinkcolor" val="tx"/>
                    </a:ext>
                  </a:extLst>
                </a:hlinkClick>
              </a:rPr>
              <a:t>solar radiation</a:t>
            </a:r>
            <a:r>
              <a:rPr lang="en-US" sz="1400" b="0" i="0" dirty="0">
                <a:solidFill>
                  <a:srgbClr val="FFFF00"/>
                </a:solidFill>
                <a:effectLst/>
                <a:latin typeface="Copperplate Gothic Bold" panose="020E0705020206020404" pitchFamily="34" charset="0"/>
              </a:rPr>
              <a:t> and the </a:t>
            </a:r>
            <a:r>
              <a:rPr lang="en-US" sz="1400" b="0" i="0" u="none" strike="noStrike" dirty="0">
                <a:solidFill>
                  <a:srgbClr val="FFFF00"/>
                </a:solidFill>
                <a:effectLst/>
                <a:latin typeface="Copperplate Gothic Bold" panose="020E0705020206020404" pitchFamily="34" charset="0"/>
                <a:hlinkClick r:id="rId10" tooltip="Solar wind">
                  <a:extLst>
                    <a:ext uri="{A12FA001-AC4F-418D-AE19-62706E023703}">
                      <ahyp:hlinkClr xmlns:ahyp="http://schemas.microsoft.com/office/drawing/2018/hyperlinkcolor" val="tx"/>
                    </a:ext>
                  </a:extLst>
                </a:hlinkClick>
              </a:rPr>
              <a:t>solar wind</a:t>
            </a:r>
            <a:r>
              <a:rPr lang="en-US" sz="1400" b="0" i="0" dirty="0">
                <a:solidFill>
                  <a:srgbClr val="FFFF00"/>
                </a:solidFill>
                <a:effectLst/>
                <a:latin typeface="Copperplate Gothic Bold" panose="020E0705020206020404" pitchFamily="34" charset="0"/>
              </a:rPr>
              <a:t> acting upon the nucleus of the comet. </a:t>
            </a:r>
            <a:r>
              <a:rPr lang="en-US" sz="1400" b="0" i="0" u="none" strike="noStrike" dirty="0">
                <a:solidFill>
                  <a:srgbClr val="FFFF00"/>
                </a:solidFill>
                <a:effectLst/>
                <a:latin typeface="Copperplate Gothic Bold" panose="020E0705020206020404" pitchFamily="34" charset="0"/>
                <a:hlinkClick r:id="rId11" tooltip="Comet nuclei">
                  <a:extLst>
                    <a:ext uri="{A12FA001-AC4F-418D-AE19-62706E023703}">
                      <ahyp:hlinkClr xmlns:ahyp="http://schemas.microsoft.com/office/drawing/2018/hyperlinkcolor" val="tx"/>
                    </a:ext>
                  </a:extLst>
                </a:hlinkClick>
              </a:rPr>
              <a:t>Comet nuclei</a:t>
            </a:r>
            <a:r>
              <a:rPr lang="en-US" sz="1400" b="0" i="0" dirty="0">
                <a:solidFill>
                  <a:srgbClr val="FFFF00"/>
                </a:solidFill>
                <a:effectLst/>
                <a:latin typeface="Copperplate Gothic Bold" panose="020E0705020206020404" pitchFamily="34" charset="0"/>
              </a:rPr>
              <a:t> range from a few hundred meters to tens of kilometers across and are composed of loose collections of ice, dust, and small rocky particles. The coma may be up to 15 times Earth's diameter, while the tail may stretch beyond one </a:t>
            </a:r>
            <a:r>
              <a:rPr lang="en-US" sz="1400" b="0" i="0" u="none" strike="noStrike" dirty="0">
                <a:solidFill>
                  <a:srgbClr val="FFFF00"/>
                </a:solidFill>
                <a:effectLst/>
                <a:latin typeface="Copperplate Gothic Bold" panose="020E0705020206020404" pitchFamily="34" charset="0"/>
                <a:hlinkClick r:id="rId12" tooltip="Astronomical unit">
                  <a:extLst>
                    <a:ext uri="{A12FA001-AC4F-418D-AE19-62706E023703}">
                      <ahyp:hlinkClr xmlns:ahyp="http://schemas.microsoft.com/office/drawing/2018/hyperlinkcolor" val="tx"/>
                    </a:ext>
                  </a:extLst>
                </a:hlinkClick>
              </a:rPr>
              <a:t>astronomical unit</a:t>
            </a:r>
            <a:r>
              <a:rPr lang="en-US" sz="1400" b="0" i="0" dirty="0">
                <a:solidFill>
                  <a:srgbClr val="FFFF00"/>
                </a:solidFill>
                <a:effectLst/>
                <a:latin typeface="Copperplate Gothic Bold" panose="020E0705020206020404" pitchFamily="34" charset="0"/>
              </a:rPr>
              <a:t>. If sufficiently bright, a comet may be seen from Earth without the aid of a telescope and may </a:t>
            </a:r>
            <a:r>
              <a:rPr lang="en-US" sz="1400" b="0" i="0" u="none" strike="noStrike" dirty="0">
                <a:solidFill>
                  <a:srgbClr val="FFFF00"/>
                </a:solidFill>
                <a:effectLst/>
                <a:latin typeface="Copperplate Gothic Bold" panose="020E0705020206020404" pitchFamily="34" charset="0"/>
                <a:hlinkClick r:id="rId13" tooltip="Subtended angle">
                  <a:extLst>
                    <a:ext uri="{A12FA001-AC4F-418D-AE19-62706E023703}">
                      <ahyp:hlinkClr xmlns:ahyp="http://schemas.microsoft.com/office/drawing/2018/hyperlinkcolor" val="tx"/>
                    </a:ext>
                  </a:extLst>
                </a:hlinkClick>
              </a:rPr>
              <a:t>subtend</a:t>
            </a:r>
            <a:r>
              <a:rPr lang="en-US" sz="1400" b="0" i="0" dirty="0">
                <a:solidFill>
                  <a:srgbClr val="FFFF00"/>
                </a:solidFill>
                <a:effectLst/>
                <a:latin typeface="Copperplate Gothic Bold" panose="020E0705020206020404" pitchFamily="34" charset="0"/>
              </a:rPr>
              <a:t> an arc of 30° (60 Moons) across the sky. Comets have been observed and recorded since ancient times by many cultures and </a:t>
            </a:r>
            <a:r>
              <a:rPr lang="en-US" sz="1400" b="0" i="0" dirty="0" err="1">
                <a:solidFill>
                  <a:srgbClr val="FFFF00"/>
                </a:solidFill>
                <a:effectLst/>
                <a:latin typeface="Copperplate Gothic Bold" panose="020E0705020206020404" pitchFamily="34" charset="0"/>
              </a:rPr>
              <a:t>religions.Comets</a:t>
            </a:r>
            <a:r>
              <a:rPr lang="en-US" sz="1400" b="0" i="0" dirty="0">
                <a:solidFill>
                  <a:srgbClr val="FFFF00"/>
                </a:solidFill>
                <a:effectLst/>
                <a:latin typeface="Copperplate Gothic Bold" panose="020E0705020206020404" pitchFamily="34" charset="0"/>
              </a:rPr>
              <a:t> usually have highly </a:t>
            </a:r>
            <a:r>
              <a:rPr lang="en-US" sz="1400" b="0" i="0" u="none" strike="noStrike" dirty="0">
                <a:solidFill>
                  <a:srgbClr val="FFFF00"/>
                </a:solidFill>
                <a:effectLst/>
                <a:latin typeface="Copperplate Gothic Bold" panose="020E0705020206020404" pitchFamily="34" charset="0"/>
                <a:hlinkClick r:id="rId14" tooltip="Orbital eccentricity">
                  <a:extLst>
                    <a:ext uri="{A12FA001-AC4F-418D-AE19-62706E023703}">
                      <ahyp:hlinkClr xmlns:ahyp="http://schemas.microsoft.com/office/drawing/2018/hyperlinkcolor" val="tx"/>
                    </a:ext>
                  </a:extLst>
                </a:hlinkClick>
              </a:rPr>
              <a:t>eccentric</a:t>
            </a:r>
            <a:r>
              <a:rPr lang="en-US" sz="1400" b="0" i="0" dirty="0">
                <a:solidFill>
                  <a:srgbClr val="FFFF00"/>
                </a:solidFill>
                <a:effectLst/>
                <a:latin typeface="Copperplate Gothic Bold" panose="020E0705020206020404" pitchFamily="34" charset="0"/>
              </a:rPr>
              <a:t> elliptical orbits, and they have a wide range of </a:t>
            </a:r>
            <a:r>
              <a:rPr lang="en-US" sz="1400" b="0" i="0" u="none" strike="noStrike" dirty="0">
                <a:solidFill>
                  <a:srgbClr val="FFFF00"/>
                </a:solidFill>
                <a:effectLst/>
                <a:latin typeface="Copperplate Gothic Bold" panose="020E0705020206020404" pitchFamily="34" charset="0"/>
                <a:hlinkClick r:id="rId15" tooltip="Orbital period">
                  <a:extLst>
                    <a:ext uri="{A12FA001-AC4F-418D-AE19-62706E023703}">
                      <ahyp:hlinkClr xmlns:ahyp="http://schemas.microsoft.com/office/drawing/2018/hyperlinkcolor" val="tx"/>
                    </a:ext>
                  </a:extLst>
                </a:hlinkClick>
              </a:rPr>
              <a:t>orbital periods</a:t>
            </a:r>
            <a:r>
              <a:rPr lang="en-US" sz="1400" b="0" i="0" dirty="0">
                <a:solidFill>
                  <a:srgbClr val="FFFF00"/>
                </a:solidFill>
                <a:effectLst/>
                <a:latin typeface="Copperplate Gothic Bold" panose="020E0705020206020404" pitchFamily="34" charset="0"/>
              </a:rPr>
              <a:t>, ranging from several years to potentially several millions of years. </a:t>
            </a:r>
            <a:r>
              <a:rPr lang="en-US" sz="1400" b="0" i="0" u="none" strike="noStrike" dirty="0">
                <a:solidFill>
                  <a:srgbClr val="FFFF00"/>
                </a:solidFill>
                <a:effectLst/>
                <a:latin typeface="Copperplate Gothic Bold" panose="020E0705020206020404" pitchFamily="34" charset="0"/>
                <a:hlinkClick r:id="rId16">
                  <a:extLst>
                    <a:ext uri="{A12FA001-AC4F-418D-AE19-62706E023703}">
                      <ahyp:hlinkClr xmlns:ahyp="http://schemas.microsoft.com/office/drawing/2018/hyperlinkcolor" val="tx"/>
                    </a:ext>
                  </a:extLst>
                </a:hlinkClick>
              </a:rPr>
              <a:t>Short-period comets</a:t>
            </a:r>
            <a:r>
              <a:rPr lang="en-US" sz="1400" b="0" i="0" dirty="0">
                <a:solidFill>
                  <a:srgbClr val="FFFF00"/>
                </a:solidFill>
                <a:effectLst/>
                <a:latin typeface="Copperplate Gothic Bold" panose="020E0705020206020404" pitchFamily="34" charset="0"/>
              </a:rPr>
              <a:t> originate in the </a:t>
            </a:r>
            <a:r>
              <a:rPr lang="en-US" sz="1400" b="0" i="0" u="none" strike="noStrike" dirty="0">
                <a:solidFill>
                  <a:srgbClr val="FFFF00"/>
                </a:solidFill>
                <a:effectLst/>
                <a:latin typeface="Copperplate Gothic Bold" panose="020E0705020206020404" pitchFamily="34" charset="0"/>
                <a:hlinkClick r:id="rId17" tooltip="Kuiper belt">
                  <a:extLst>
                    <a:ext uri="{A12FA001-AC4F-418D-AE19-62706E023703}">
                      <ahyp:hlinkClr xmlns:ahyp="http://schemas.microsoft.com/office/drawing/2018/hyperlinkcolor" val="tx"/>
                    </a:ext>
                  </a:extLst>
                </a:hlinkClick>
              </a:rPr>
              <a:t>Kuiper belt</a:t>
            </a:r>
            <a:r>
              <a:rPr lang="en-US" sz="1400" b="0" i="0" dirty="0">
                <a:solidFill>
                  <a:srgbClr val="FFFF00"/>
                </a:solidFill>
                <a:effectLst/>
                <a:latin typeface="Copperplate Gothic Bold" panose="020E0705020206020404" pitchFamily="34" charset="0"/>
              </a:rPr>
              <a:t> or its associated </a:t>
            </a:r>
            <a:r>
              <a:rPr lang="en-US" sz="1400" b="0" i="0" u="none" strike="noStrike" dirty="0">
                <a:solidFill>
                  <a:srgbClr val="FFFF00"/>
                </a:solidFill>
                <a:effectLst/>
                <a:latin typeface="Copperplate Gothic Bold" panose="020E0705020206020404" pitchFamily="34" charset="0"/>
                <a:hlinkClick r:id="rId18" tooltip="Scattered disc">
                  <a:extLst>
                    <a:ext uri="{A12FA001-AC4F-418D-AE19-62706E023703}">
                      <ahyp:hlinkClr xmlns:ahyp="http://schemas.microsoft.com/office/drawing/2018/hyperlinkcolor" val="tx"/>
                    </a:ext>
                  </a:extLst>
                </a:hlinkClick>
              </a:rPr>
              <a:t>scattered disc</a:t>
            </a:r>
            <a:r>
              <a:rPr lang="en-US" sz="1400" b="0" i="0" dirty="0">
                <a:solidFill>
                  <a:srgbClr val="FFFF00"/>
                </a:solidFill>
                <a:effectLst/>
                <a:latin typeface="Copperplate Gothic Bold" panose="020E0705020206020404" pitchFamily="34" charset="0"/>
              </a:rPr>
              <a:t>, which lie beyond the orbit of </a:t>
            </a:r>
            <a:r>
              <a:rPr lang="en-US" sz="1400" b="0" i="0" u="none" strike="noStrike" dirty="0">
                <a:solidFill>
                  <a:srgbClr val="FFFF00"/>
                </a:solidFill>
                <a:effectLst/>
                <a:latin typeface="Copperplate Gothic Bold" panose="020E0705020206020404" pitchFamily="34" charset="0"/>
                <a:hlinkClick r:id="rId19" tooltip="Neptune">
                  <a:extLst>
                    <a:ext uri="{A12FA001-AC4F-418D-AE19-62706E023703}">
                      <ahyp:hlinkClr xmlns:ahyp="http://schemas.microsoft.com/office/drawing/2018/hyperlinkcolor" val="tx"/>
                    </a:ext>
                  </a:extLst>
                </a:hlinkClick>
              </a:rPr>
              <a:t>Neptune</a:t>
            </a:r>
            <a:r>
              <a:rPr lang="en-US" sz="1400" b="0" i="0" dirty="0">
                <a:solidFill>
                  <a:srgbClr val="FFFF00"/>
                </a:solidFill>
                <a:effectLst/>
                <a:latin typeface="Copperplate Gothic Bold" panose="020E0705020206020404" pitchFamily="34" charset="0"/>
              </a:rPr>
              <a:t>. </a:t>
            </a:r>
            <a:r>
              <a:rPr lang="en-US" sz="1400" b="0" i="0" u="none" strike="noStrike" dirty="0">
                <a:solidFill>
                  <a:srgbClr val="FFFF00"/>
                </a:solidFill>
                <a:effectLst/>
                <a:latin typeface="Copperplate Gothic Bold" panose="020E0705020206020404" pitchFamily="34" charset="0"/>
                <a:hlinkClick r:id="rId20">
                  <a:extLst>
                    <a:ext uri="{A12FA001-AC4F-418D-AE19-62706E023703}">
                      <ahyp:hlinkClr xmlns:ahyp="http://schemas.microsoft.com/office/drawing/2018/hyperlinkcolor" val="tx"/>
                    </a:ext>
                  </a:extLst>
                </a:hlinkClick>
              </a:rPr>
              <a:t>Long-period comets</a:t>
            </a:r>
            <a:r>
              <a:rPr lang="en-US" sz="1400" b="0" i="0" dirty="0">
                <a:solidFill>
                  <a:srgbClr val="FFFF00"/>
                </a:solidFill>
                <a:effectLst/>
                <a:latin typeface="Copperplate Gothic Bold" panose="020E0705020206020404" pitchFamily="34" charset="0"/>
              </a:rPr>
              <a:t> are thought to originate in the </a:t>
            </a:r>
            <a:r>
              <a:rPr lang="en-US" sz="1400" b="0" i="0" u="none" strike="noStrike" dirty="0">
                <a:solidFill>
                  <a:srgbClr val="FFFF00"/>
                </a:solidFill>
                <a:effectLst/>
                <a:latin typeface="Copperplate Gothic Bold" panose="020E0705020206020404" pitchFamily="34" charset="0"/>
                <a:hlinkClick r:id="rId21" tooltip="Oort cloud">
                  <a:extLst>
                    <a:ext uri="{A12FA001-AC4F-418D-AE19-62706E023703}">
                      <ahyp:hlinkClr xmlns:ahyp="http://schemas.microsoft.com/office/drawing/2018/hyperlinkcolor" val="tx"/>
                    </a:ext>
                  </a:extLst>
                </a:hlinkClick>
              </a:rPr>
              <a:t>Oort cloud</a:t>
            </a:r>
            <a:r>
              <a:rPr lang="en-US" sz="1400" b="0" i="0" dirty="0">
                <a:solidFill>
                  <a:srgbClr val="FFFF00"/>
                </a:solidFill>
                <a:effectLst/>
                <a:latin typeface="Copperplate Gothic Bold" panose="020E0705020206020404" pitchFamily="34" charset="0"/>
              </a:rPr>
              <a:t>, a spherical cloud of icy bodies extending from outside the Kuiper belt to halfway to the nearest star.</a:t>
            </a:r>
            <a:r>
              <a:rPr lang="en-US" sz="1400" b="0" i="0" u="none" strike="noStrike" baseline="30000" dirty="0">
                <a:solidFill>
                  <a:srgbClr val="FFFF00"/>
                </a:solidFill>
                <a:effectLst/>
                <a:latin typeface="Copperplate Gothic Bold" panose="020E0705020206020404" pitchFamily="34" charset="0"/>
                <a:hlinkClick r:id="rId22">
                  <a:extLst>
                    <a:ext uri="{A12FA001-AC4F-418D-AE19-62706E023703}">
                      <ahyp:hlinkClr xmlns:ahyp="http://schemas.microsoft.com/office/drawing/2018/hyperlinkcolor" val="tx"/>
                    </a:ext>
                  </a:extLst>
                </a:hlinkClick>
              </a:rPr>
              <a:t>[1]</a:t>
            </a:r>
            <a:r>
              <a:rPr lang="en-US" sz="1400" b="0" i="0" dirty="0">
                <a:solidFill>
                  <a:srgbClr val="FFFF00"/>
                </a:solidFill>
                <a:effectLst/>
                <a:latin typeface="Copperplate Gothic Bold" panose="020E0705020206020404" pitchFamily="34" charset="0"/>
              </a:rPr>
              <a:t> Long-period comets are set in motion towards the Sun from the Oort cloud by </a:t>
            </a:r>
            <a:r>
              <a:rPr lang="en-US" sz="1400" b="0" i="0" u="none" strike="noStrike" dirty="0">
                <a:solidFill>
                  <a:srgbClr val="FFFF00"/>
                </a:solidFill>
                <a:effectLst/>
                <a:latin typeface="Copperplate Gothic Bold" panose="020E0705020206020404" pitchFamily="34" charset="0"/>
                <a:hlinkClick r:id="rId23" tooltip="Gravitational perturbation">
                  <a:extLst>
                    <a:ext uri="{A12FA001-AC4F-418D-AE19-62706E023703}">
                      <ahyp:hlinkClr xmlns:ahyp="http://schemas.microsoft.com/office/drawing/2018/hyperlinkcolor" val="tx"/>
                    </a:ext>
                  </a:extLst>
                </a:hlinkClick>
              </a:rPr>
              <a:t>gravitational perturbations</a:t>
            </a:r>
            <a:r>
              <a:rPr lang="en-US" sz="1400" b="0" i="0" dirty="0">
                <a:solidFill>
                  <a:srgbClr val="FFFF00"/>
                </a:solidFill>
                <a:effectLst/>
                <a:latin typeface="Copperplate Gothic Bold" panose="020E0705020206020404" pitchFamily="34" charset="0"/>
              </a:rPr>
              <a:t> caused by </a:t>
            </a:r>
            <a:r>
              <a:rPr lang="en-US" sz="1400" b="0" i="0" u="none" strike="noStrike" dirty="0">
                <a:solidFill>
                  <a:srgbClr val="FFFF00"/>
                </a:solidFill>
                <a:effectLst/>
                <a:latin typeface="Copperplate Gothic Bold" panose="020E0705020206020404" pitchFamily="34" charset="0"/>
                <a:hlinkClick r:id="rId24" tooltip="List of nearest stars">
                  <a:extLst>
                    <a:ext uri="{A12FA001-AC4F-418D-AE19-62706E023703}">
                      <ahyp:hlinkClr xmlns:ahyp="http://schemas.microsoft.com/office/drawing/2018/hyperlinkcolor" val="tx"/>
                    </a:ext>
                  </a:extLst>
                </a:hlinkClick>
              </a:rPr>
              <a:t>passing stars</a:t>
            </a:r>
            <a:r>
              <a:rPr lang="en-US" sz="1400" b="0" i="0" dirty="0">
                <a:solidFill>
                  <a:srgbClr val="FFFF00"/>
                </a:solidFill>
                <a:effectLst/>
                <a:latin typeface="Copperplate Gothic Bold" panose="020E0705020206020404" pitchFamily="34" charset="0"/>
              </a:rPr>
              <a:t> and the </a:t>
            </a:r>
            <a:r>
              <a:rPr lang="en-US" sz="1400" b="0" i="0" u="none" strike="noStrike" dirty="0">
                <a:solidFill>
                  <a:srgbClr val="FFFF00"/>
                </a:solidFill>
                <a:effectLst/>
                <a:latin typeface="Copperplate Gothic Bold" panose="020E0705020206020404" pitchFamily="34" charset="0"/>
                <a:hlinkClick r:id="rId25" tooltip="Galactic tide">
                  <a:extLst>
                    <a:ext uri="{A12FA001-AC4F-418D-AE19-62706E023703}">
                      <ahyp:hlinkClr xmlns:ahyp="http://schemas.microsoft.com/office/drawing/2018/hyperlinkcolor" val="tx"/>
                    </a:ext>
                  </a:extLst>
                </a:hlinkClick>
              </a:rPr>
              <a:t>galactic tide</a:t>
            </a:r>
            <a:r>
              <a:rPr lang="en-US" sz="1400" b="0" i="0" dirty="0">
                <a:solidFill>
                  <a:srgbClr val="202122"/>
                </a:solidFill>
                <a:effectLst/>
                <a:latin typeface="Copperplate Gothic Bold" panose="020E0705020206020404" pitchFamily="34" charset="0"/>
              </a:rPr>
              <a:t>. </a:t>
            </a:r>
            <a:endParaRPr lang="en-IN" sz="1400" dirty="0"/>
          </a:p>
        </p:txBody>
      </p:sp>
      <p:sp>
        <p:nvSpPr>
          <p:cNvPr id="7" name="TextBox 6">
            <a:extLst>
              <a:ext uri="{FF2B5EF4-FFF2-40B4-BE49-F238E27FC236}">
                <a16:creationId xmlns:a16="http://schemas.microsoft.com/office/drawing/2014/main" id="{985592DC-CF40-49D6-9980-3634DC578723}"/>
              </a:ext>
            </a:extLst>
          </p:cNvPr>
          <p:cNvSpPr txBox="1"/>
          <p:nvPr/>
        </p:nvSpPr>
        <p:spPr>
          <a:xfrm>
            <a:off x="6319003" y="6475413"/>
            <a:ext cx="5724525" cy="230832"/>
          </a:xfrm>
          <a:prstGeom prst="rect">
            <a:avLst/>
          </a:prstGeom>
          <a:noFill/>
        </p:spPr>
        <p:txBody>
          <a:bodyPr wrap="square" rtlCol="0">
            <a:spAutoFit/>
          </a:bodyPr>
          <a:lstStyle/>
          <a:p>
            <a:r>
              <a:rPr lang="en-IN" sz="900">
                <a:hlinkClick r:id="rId3" tooltip="https://www.universetoday.com/106465/whoa-take-a-look-at-comet-ison-now/"/>
              </a:rPr>
              <a:t>This Photo</a:t>
            </a:r>
            <a:r>
              <a:rPr lang="en-IN" sz="900"/>
              <a:t> by Unknown Author is licensed under </a:t>
            </a:r>
            <a:r>
              <a:rPr lang="en-IN" sz="900">
                <a:hlinkClick r:id="rId26" tooltip="https://creativecommons.org/licenses/by/3.0/"/>
              </a:rPr>
              <a:t>CC BY</a:t>
            </a:r>
            <a:endParaRPr lang="en-IN" sz="900"/>
          </a:p>
        </p:txBody>
      </p:sp>
    </p:spTree>
    <p:extLst>
      <p:ext uri="{BB962C8B-B14F-4D97-AF65-F5344CB8AC3E}">
        <p14:creationId xmlns:p14="http://schemas.microsoft.com/office/powerpoint/2010/main" val="1454723353"/>
      </p:ext>
    </p:extLst>
  </p:cSld>
  <p:clrMapOvr>
    <a:masterClrMapping/>
  </p:clrMapOvr>
  <p:transition spd="slow" advClick="0" advTm="4000">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circle(in)">
                                      <p:cBhvr>
                                        <p:cTn id="11" dur="20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xit" presetSubtype="32" fill="hold" nodeType="clickEffect">
                                  <p:stCondLst>
                                    <p:cond delay="0"/>
                                  </p:stCondLst>
                                  <p:childTnLst>
                                    <p:anim calcmode="lin" valueType="num">
                                      <p:cBhvr>
                                        <p:cTn id="15" dur="500"/>
                                        <p:tgtEl>
                                          <p:spTgt spid="6"/>
                                        </p:tgtEl>
                                        <p:attrNameLst>
                                          <p:attrName>ppt_w</p:attrName>
                                        </p:attrNameLst>
                                      </p:cBhvr>
                                      <p:tavLst>
                                        <p:tav tm="0">
                                          <p:val>
                                            <p:strVal val="ppt_w"/>
                                          </p:val>
                                        </p:tav>
                                        <p:tav tm="100000">
                                          <p:val>
                                            <p:fltVal val="0"/>
                                          </p:val>
                                        </p:tav>
                                      </p:tavLst>
                                    </p:anim>
                                    <p:anim calcmode="lin" valueType="num">
                                      <p:cBhvr>
                                        <p:cTn id="16" dur="500"/>
                                        <p:tgtEl>
                                          <p:spTgt spid="6"/>
                                        </p:tgtEl>
                                        <p:attrNameLst>
                                          <p:attrName>ppt_h</p:attrName>
                                        </p:attrNameLst>
                                      </p:cBhvr>
                                      <p:tavLst>
                                        <p:tav tm="0">
                                          <p:val>
                                            <p:strVal val="ppt_h"/>
                                          </p:val>
                                        </p:tav>
                                        <p:tav tm="100000">
                                          <p:val>
                                            <p:fltVal val="0"/>
                                          </p:val>
                                        </p:tav>
                                      </p:tavLst>
                                    </p:anim>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C628A-8442-4A89-9FF6-3FC3AECC4BDD}"/>
              </a:ext>
            </a:extLst>
          </p:cNvPr>
          <p:cNvSpPr>
            <a:spLocks noGrp="1"/>
          </p:cNvSpPr>
          <p:nvPr>
            <p:ph type="title"/>
          </p:nvPr>
        </p:nvSpPr>
        <p:spPr>
          <a:xfrm>
            <a:off x="214460" y="91912"/>
            <a:ext cx="6164653" cy="1371600"/>
          </a:xfrm>
        </p:spPr>
        <p:txBody>
          <a:bodyPr>
            <a:normAutofit/>
          </a:bodyPr>
          <a:lstStyle/>
          <a:p>
            <a:pPr algn="ctr"/>
            <a:r>
              <a:rPr lang="en-US" sz="6000" b="1" u="sng" dirty="0">
                <a:solidFill>
                  <a:schemeClr val="accent1"/>
                </a:solidFill>
                <a:latin typeface="Algerian" panose="04020705040A02060702" pitchFamily="82" charset="0"/>
              </a:rPr>
              <a:t>meteors</a:t>
            </a:r>
            <a:endParaRPr lang="en-IN" sz="6000" b="1" u="sng" dirty="0">
              <a:solidFill>
                <a:schemeClr val="accent1"/>
              </a:solidFill>
              <a:latin typeface="Algerian" panose="04020705040A02060702" pitchFamily="82" charset="0"/>
            </a:endParaRPr>
          </a:p>
        </p:txBody>
      </p:sp>
      <p:pic>
        <p:nvPicPr>
          <p:cNvPr id="6" name="Picture Placeholder 5">
            <a:extLst>
              <a:ext uri="{FF2B5EF4-FFF2-40B4-BE49-F238E27FC236}">
                <a16:creationId xmlns:a16="http://schemas.microsoft.com/office/drawing/2014/main" id="{912FAD10-C679-41E7-9CD0-3409637000C3}"/>
              </a:ext>
            </a:extLst>
          </p:cNvPr>
          <p:cNvPicPr>
            <a:picLocks noGrp="1" noChangeAspect="1"/>
          </p:cNvPicPr>
          <p:nvPr>
            <p:ph type="pic" idx="1"/>
          </p:nvPr>
        </p:nvPicPr>
        <p:blipFill>
          <a:blip r:embed="rId2">
            <a:extLst>
              <a:ext uri="{837473B0-CC2E-450A-ABE3-18F120FF3D39}">
                <a1611:picAttrSrcUrl xmlns:a1611="http://schemas.microsoft.com/office/drawing/2016/11/main" r:id="rId3"/>
              </a:ext>
            </a:extLst>
          </a:blip>
          <a:srcRect t="3147" b="3147"/>
          <a:stretch>
            <a:fillRect/>
          </a:stretch>
        </p:blipFill>
        <p:spPr>
          <a:xfrm>
            <a:off x="6183313" y="914400"/>
            <a:ext cx="5794375" cy="5553075"/>
          </a:xfrm>
        </p:spPr>
      </p:pic>
      <p:sp>
        <p:nvSpPr>
          <p:cNvPr id="4" name="Text Placeholder 3">
            <a:extLst>
              <a:ext uri="{FF2B5EF4-FFF2-40B4-BE49-F238E27FC236}">
                <a16:creationId xmlns:a16="http://schemas.microsoft.com/office/drawing/2014/main" id="{28302A79-D2B7-40FB-9BC4-C77F31749035}"/>
              </a:ext>
            </a:extLst>
          </p:cNvPr>
          <p:cNvSpPr>
            <a:spLocks noGrp="1"/>
          </p:cNvSpPr>
          <p:nvPr>
            <p:ph type="body" sz="half" idx="2"/>
          </p:nvPr>
        </p:nvSpPr>
        <p:spPr>
          <a:xfrm>
            <a:off x="440703" y="1600200"/>
            <a:ext cx="5655297" cy="5083404"/>
          </a:xfrm>
        </p:spPr>
        <p:txBody>
          <a:bodyPr>
            <a:normAutofit fontScale="92500" lnSpcReduction="20000"/>
          </a:bodyPr>
          <a:lstStyle/>
          <a:p>
            <a:pPr algn="l"/>
            <a:r>
              <a:rPr lang="en-US" b="0" i="0" dirty="0">
                <a:solidFill>
                  <a:schemeClr val="bg2">
                    <a:lumMod val="40000"/>
                    <a:lumOff val="60000"/>
                  </a:schemeClr>
                </a:solidFill>
                <a:effectLst/>
                <a:latin typeface="Bahnschrift" panose="020B0502040204020203" pitchFamily="34" charset="0"/>
              </a:rPr>
              <a:t>Meteoroids are significantly smaller than </a:t>
            </a:r>
            <a:r>
              <a:rPr lang="en-US" b="0" i="0" u="none" strike="noStrike" dirty="0">
                <a:solidFill>
                  <a:schemeClr val="bg2">
                    <a:lumMod val="40000"/>
                    <a:lumOff val="60000"/>
                  </a:schemeClr>
                </a:solidFill>
                <a:effectLst/>
                <a:latin typeface="Bahnschrift" panose="020B0502040204020203" pitchFamily="34" charset="0"/>
                <a:hlinkClick r:id="rId4" tooltip="Asteroid">
                  <a:extLst>
                    <a:ext uri="{A12FA001-AC4F-418D-AE19-62706E023703}">
                      <ahyp:hlinkClr xmlns:ahyp="http://schemas.microsoft.com/office/drawing/2018/hyperlinkcolor" val="tx"/>
                    </a:ext>
                  </a:extLst>
                </a:hlinkClick>
              </a:rPr>
              <a:t>asteroids</a:t>
            </a:r>
            <a:r>
              <a:rPr lang="en-US" b="0" i="0" dirty="0">
                <a:solidFill>
                  <a:schemeClr val="bg2">
                    <a:lumMod val="40000"/>
                    <a:lumOff val="60000"/>
                  </a:schemeClr>
                </a:solidFill>
                <a:effectLst/>
                <a:latin typeface="Bahnschrift" panose="020B0502040204020203" pitchFamily="34" charset="0"/>
              </a:rPr>
              <a:t>, and range in size from small grains to one-meter-wide </a:t>
            </a:r>
            <a:r>
              <a:rPr lang="en-US" b="0" i="0">
                <a:solidFill>
                  <a:schemeClr val="bg2">
                    <a:lumMod val="40000"/>
                    <a:lumOff val="60000"/>
                  </a:schemeClr>
                </a:solidFill>
                <a:effectLst/>
                <a:latin typeface="Bahnschrift" panose="020B0502040204020203" pitchFamily="34" charset="0"/>
              </a:rPr>
              <a:t>objects.Objects</a:t>
            </a:r>
            <a:r>
              <a:rPr lang="en-US" b="0" i="0" dirty="0">
                <a:solidFill>
                  <a:schemeClr val="bg2">
                    <a:lumMod val="40000"/>
                    <a:lumOff val="60000"/>
                  </a:schemeClr>
                </a:solidFill>
                <a:effectLst/>
                <a:latin typeface="Bahnschrift" panose="020B0502040204020203" pitchFamily="34" charset="0"/>
              </a:rPr>
              <a:t> smaller than this are classified as </a:t>
            </a:r>
            <a:r>
              <a:rPr lang="en-US" b="0" i="0" u="none" strike="noStrike" dirty="0">
                <a:solidFill>
                  <a:schemeClr val="bg2">
                    <a:lumMod val="40000"/>
                    <a:lumOff val="60000"/>
                  </a:schemeClr>
                </a:solidFill>
                <a:effectLst/>
                <a:latin typeface="Bahnschrift" panose="020B0502040204020203" pitchFamily="34" charset="0"/>
                <a:hlinkClick r:id="rId5" tooltip="Micrometeoroids">
                  <a:extLst>
                    <a:ext uri="{A12FA001-AC4F-418D-AE19-62706E023703}">
                      <ahyp:hlinkClr xmlns:ahyp="http://schemas.microsoft.com/office/drawing/2018/hyperlinkcolor" val="tx"/>
                    </a:ext>
                  </a:extLst>
                </a:hlinkClick>
              </a:rPr>
              <a:t>micrometeoroids</a:t>
            </a:r>
            <a:r>
              <a:rPr lang="en-US" b="0" i="0" dirty="0">
                <a:solidFill>
                  <a:schemeClr val="bg2">
                    <a:lumMod val="40000"/>
                    <a:lumOff val="60000"/>
                  </a:schemeClr>
                </a:solidFill>
                <a:effectLst/>
                <a:latin typeface="Bahnschrift" panose="020B0502040204020203" pitchFamily="34" charset="0"/>
              </a:rPr>
              <a:t> or </a:t>
            </a:r>
            <a:r>
              <a:rPr lang="en-US" b="0" i="0" u="none" strike="noStrike" dirty="0">
                <a:solidFill>
                  <a:schemeClr val="bg2">
                    <a:lumMod val="40000"/>
                    <a:lumOff val="60000"/>
                  </a:schemeClr>
                </a:solidFill>
                <a:effectLst/>
                <a:latin typeface="Bahnschrift" panose="020B0502040204020203" pitchFamily="34" charset="0"/>
                <a:hlinkClick r:id="rId6" tooltip="Space dust">
                  <a:extLst>
                    <a:ext uri="{A12FA001-AC4F-418D-AE19-62706E023703}">
                      <ahyp:hlinkClr xmlns:ahyp="http://schemas.microsoft.com/office/drawing/2018/hyperlinkcolor" val="tx"/>
                    </a:ext>
                  </a:extLst>
                </a:hlinkClick>
              </a:rPr>
              <a:t>space </a:t>
            </a:r>
            <a:r>
              <a:rPr lang="en-US" b="0" i="0" u="none" strike="noStrike" dirty="0" err="1">
                <a:solidFill>
                  <a:schemeClr val="bg2">
                    <a:lumMod val="40000"/>
                    <a:lumOff val="60000"/>
                  </a:schemeClr>
                </a:solidFill>
                <a:effectLst/>
                <a:latin typeface="Bahnschrift" panose="020B0502040204020203" pitchFamily="34" charset="0"/>
                <a:hlinkClick r:id="rId6" tooltip="Space dust">
                  <a:extLst>
                    <a:ext uri="{A12FA001-AC4F-418D-AE19-62706E023703}">
                      <ahyp:hlinkClr xmlns:ahyp="http://schemas.microsoft.com/office/drawing/2018/hyperlinkcolor" val="tx"/>
                    </a:ext>
                  </a:extLst>
                </a:hlinkClick>
              </a:rPr>
              <a:t>dust</a:t>
            </a:r>
            <a:r>
              <a:rPr lang="en-US" b="0" i="0" dirty="0" err="1">
                <a:solidFill>
                  <a:schemeClr val="bg2">
                    <a:lumMod val="40000"/>
                    <a:lumOff val="60000"/>
                  </a:schemeClr>
                </a:solidFill>
                <a:effectLst/>
                <a:latin typeface="Bahnschrift" panose="020B0502040204020203" pitchFamily="34" charset="0"/>
              </a:rPr>
              <a:t>.Most</a:t>
            </a:r>
            <a:r>
              <a:rPr lang="en-US" b="0" i="0" dirty="0">
                <a:solidFill>
                  <a:schemeClr val="bg2">
                    <a:lumMod val="40000"/>
                    <a:lumOff val="60000"/>
                  </a:schemeClr>
                </a:solidFill>
                <a:effectLst/>
                <a:latin typeface="Bahnschrift" panose="020B0502040204020203" pitchFamily="34" charset="0"/>
              </a:rPr>
              <a:t> are fragments from </a:t>
            </a:r>
            <a:r>
              <a:rPr lang="en-US" b="0" i="0" u="none" strike="noStrike" dirty="0">
                <a:solidFill>
                  <a:schemeClr val="bg2">
                    <a:lumMod val="40000"/>
                    <a:lumOff val="60000"/>
                  </a:schemeClr>
                </a:solidFill>
                <a:effectLst/>
                <a:latin typeface="Bahnschrift" panose="020B0502040204020203" pitchFamily="34" charset="0"/>
                <a:hlinkClick r:id="rId7" tooltip="Comet">
                  <a:extLst>
                    <a:ext uri="{A12FA001-AC4F-418D-AE19-62706E023703}">
                      <ahyp:hlinkClr xmlns:ahyp="http://schemas.microsoft.com/office/drawing/2018/hyperlinkcolor" val="tx"/>
                    </a:ext>
                  </a:extLst>
                </a:hlinkClick>
              </a:rPr>
              <a:t>comets</a:t>
            </a:r>
            <a:r>
              <a:rPr lang="en-US" b="0" i="0" dirty="0">
                <a:solidFill>
                  <a:schemeClr val="bg2">
                    <a:lumMod val="40000"/>
                    <a:lumOff val="60000"/>
                  </a:schemeClr>
                </a:solidFill>
                <a:effectLst/>
                <a:latin typeface="Bahnschrift" panose="020B0502040204020203" pitchFamily="34" charset="0"/>
              </a:rPr>
              <a:t> or asteroids, whereas others are </a:t>
            </a:r>
            <a:r>
              <a:rPr lang="en-US" b="0" i="0" u="none" strike="noStrike" dirty="0">
                <a:solidFill>
                  <a:schemeClr val="bg2">
                    <a:lumMod val="40000"/>
                    <a:lumOff val="60000"/>
                  </a:schemeClr>
                </a:solidFill>
                <a:effectLst/>
                <a:latin typeface="Bahnschrift" panose="020B0502040204020203" pitchFamily="34" charset="0"/>
                <a:hlinkClick r:id="rId8" tooltip="Impact event">
                  <a:extLst>
                    <a:ext uri="{A12FA001-AC4F-418D-AE19-62706E023703}">
                      <ahyp:hlinkClr xmlns:ahyp="http://schemas.microsoft.com/office/drawing/2018/hyperlinkcolor" val="tx"/>
                    </a:ext>
                  </a:extLst>
                </a:hlinkClick>
              </a:rPr>
              <a:t>collision impact</a:t>
            </a:r>
            <a:r>
              <a:rPr lang="en-US" b="0" i="0" dirty="0">
                <a:solidFill>
                  <a:schemeClr val="bg2">
                    <a:lumMod val="40000"/>
                    <a:lumOff val="60000"/>
                  </a:schemeClr>
                </a:solidFill>
                <a:effectLst/>
                <a:latin typeface="Bahnschrift" panose="020B0502040204020203" pitchFamily="34" charset="0"/>
              </a:rPr>
              <a:t> </a:t>
            </a:r>
            <a:r>
              <a:rPr lang="en-US" b="0" i="0" u="none" strike="noStrike" dirty="0">
                <a:solidFill>
                  <a:schemeClr val="bg2">
                    <a:lumMod val="40000"/>
                    <a:lumOff val="60000"/>
                  </a:schemeClr>
                </a:solidFill>
                <a:effectLst/>
                <a:latin typeface="Bahnschrift" panose="020B0502040204020203" pitchFamily="34" charset="0"/>
                <a:hlinkClick r:id="rId9" tooltip="Space debris">
                  <a:extLst>
                    <a:ext uri="{A12FA001-AC4F-418D-AE19-62706E023703}">
                      <ahyp:hlinkClr xmlns:ahyp="http://schemas.microsoft.com/office/drawing/2018/hyperlinkcolor" val="tx"/>
                    </a:ext>
                  </a:extLst>
                </a:hlinkClick>
              </a:rPr>
              <a:t>debris</a:t>
            </a:r>
            <a:r>
              <a:rPr lang="en-US" b="0" i="0" dirty="0">
                <a:solidFill>
                  <a:schemeClr val="bg2">
                    <a:lumMod val="40000"/>
                    <a:lumOff val="60000"/>
                  </a:schemeClr>
                </a:solidFill>
                <a:effectLst/>
                <a:latin typeface="Bahnschrift" panose="020B0502040204020203" pitchFamily="34" charset="0"/>
              </a:rPr>
              <a:t> ejected from bodies such as the </a:t>
            </a:r>
            <a:r>
              <a:rPr lang="en-US" b="0" i="0" u="none" strike="noStrike" dirty="0">
                <a:solidFill>
                  <a:schemeClr val="bg2">
                    <a:lumMod val="40000"/>
                    <a:lumOff val="60000"/>
                  </a:schemeClr>
                </a:solidFill>
                <a:effectLst/>
                <a:latin typeface="Bahnschrift" panose="020B0502040204020203" pitchFamily="34" charset="0"/>
                <a:hlinkClick r:id="rId10" tooltip="Moon">
                  <a:extLst>
                    <a:ext uri="{A12FA001-AC4F-418D-AE19-62706E023703}">
                      <ahyp:hlinkClr xmlns:ahyp="http://schemas.microsoft.com/office/drawing/2018/hyperlinkcolor" val="tx"/>
                    </a:ext>
                  </a:extLst>
                </a:hlinkClick>
              </a:rPr>
              <a:t>Moon</a:t>
            </a:r>
            <a:r>
              <a:rPr lang="en-US" b="0" i="0" dirty="0">
                <a:solidFill>
                  <a:schemeClr val="bg2">
                    <a:lumMod val="40000"/>
                    <a:lumOff val="60000"/>
                  </a:schemeClr>
                </a:solidFill>
                <a:effectLst/>
                <a:latin typeface="Bahnschrift" panose="020B0502040204020203" pitchFamily="34" charset="0"/>
              </a:rPr>
              <a:t> or </a:t>
            </a:r>
            <a:r>
              <a:rPr lang="en-US" b="0" i="0" u="none" strike="noStrike" dirty="0">
                <a:solidFill>
                  <a:schemeClr val="bg2">
                    <a:lumMod val="40000"/>
                    <a:lumOff val="60000"/>
                  </a:schemeClr>
                </a:solidFill>
                <a:effectLst/>
                <a:latin typeface="Bahnschrift" panose="020B0502040204020203" pitchFamily="34" charset="0"/>
                <a:hlinkClick r:id="rId11" tooltip="Mars">
                  <a:extLst>
                    <a:ext uri="{A12FA001-AC4F-418D-AE19-62706E023703}">
                      <ahyp:hlinkClr xmlns:ahyp="http://schemas.microsoft.com/office/drawing/2018/hyperlinkcolor" val="tx"/>
                    </a:ext>
                  </a:extLst>
                </a:hlinkClick>
              </a:rPr>
              <a:t>Mars</a:t>
            </a:r>
            <a:r>
              <a:rPr lang="en-US" b="0" i="0" dirty="0">
                <a:solidFill>
                  <a:schemeClr val="bg2">
                    <a:lumMod val="40000"/>
                    <a:lumOff val="60000"/>
                  </a:schemeClr>
                </a:solidFill>
                <a:effectLst/>
                <a:latin typeface="Bahnschrift" panose="020B0502040204020203" pitchFamily="34" charset="0"/>
              </a:rPr>
              <a:t>.</a:t>
            </a:r>
          </a:p>
          <a:p>
            <a:pPr algn="l"/>
            <a:r>
              <a:rPr lang="en-US" b="0" i="0" dirty="0">
                <a:solidFill>
                  <a:schemeClr val="bg2">
                    <a:lumMod val="40000"/>
                    <a:lumOff val="60000"/>
                  </a:schemeClr>
                </a:solidFill>
                <a:effectLst/>
                <a:latin typeface="Bahnschrift" panose="020B0502040204020203" pitchFamily="34" charset="0"/>
              </a:rPr>
              <a:t>When a meteoroid, comet, or asteroid </a:t>
            </a:r>
            <a:r>
              <a:rPr lang="en-US" b="0" i="0" u="none" strike="noStrike" dirty="0">
                <a:solidFill>
                  <a:schemeClr val="bg2">
                    <a:lumMod val="40000"/>
                    <a:lumOff val="60000"/>
                  </a:schemeClr>
                </a:solidFill>
                <a:effectLst/>
                <a:latin typeface="Bahnschrift" panose="020B0502040204020203" pitchFamily="34" charset="0"/>
                <a:hlinkClick r:id="rId12" tooltip="Atmospheric entry">
                  <a:extLst>
                    <a:ext uri="{A12FA001-AC4F-418D-AE19-62706E023703}">
                      <ahyp:hlinkClr xmlns:ahyp="http://schemas.microsoft.com/office/drawing/2018/hyperlinkcolor" val="tx"/>
                    </a:ext>
                  </a:extLst>
                </a:hlinkClick>
              </a:rPr>
              <a:t>enters Earth's atmosphere</a:t>
            </a:r>
            <a:r>
              <a:rPr lang="en-US" b="0" i="0" dirty="0">
                <a:solidFill>
                  <a:schemeClr val="bg2">
                    <a:lumMod val="40000"/>
                    <a:lumOff val="60000"/>
                  </a:schemeClr>
                </a:solidFill>
                <a:effectLst/>
                <a:latin typeface="Bahnschrift" panose="020B0502040204020203" pitchFamily="34" charset="0"/>
              </a:rPr>
              <a:t> at a speed typically in excess of 20 km/s (72,000 km/h; 45,000 mph), </a:t>
            </a:r>
            <a:r>
              <a:rPr lang="en-US" b="0" i="0" u="none" strike="noStrike" dirty="0">
                <a:solidFill>
                  <a:schemeClr val="bg2">
                    <a:lumMod val="40000"/>
                    <a:lumOff val="60000"/>
                  </a:schemeClr>
                </a:solidFill>
                <a:effectLst/>
                <a:latin typeface="Bahnschrift" panose="020B0502040204020203" pitchFamily="34" charset="0"/>
                <a:hlinkClick r:id="rId13" tooltip="Aerodynamic heating">
                  <a:extLst>
                    <a:ext uri="{A12FA001-AC4F-418D-AE19-62706E023703}">
                      <ahyp:hlinkClr xmlns:ahyp="http://schemas.microsoft.com/office/drawing/2018/hyperlinkcolor" val="tx"/>
                    </a:ext>
                  </a:extLst>
                </a:hlinkClick>
              </a:rPr>
              <a:t>aerodynamic heating</a:t>
            </a:r>
            <a:r>
              <a:rPr lang="en-US" b="0" i="0" dirty="0">
                <a:solidFill>
                  <a:schemeClr val="bg2">
                    <a:lumMod val="40000"/>
                    <a:lumOff val="60000"/>
                  </a:schemeClr>
                </a:solidFill>
                <a:effectLst/>
                <a:latin typeface="Bahnschrift" panose="020B0502040204020203" pitchFamily="34" charset="0"/>
              </a:rPr>
              <a:t> of that object produces a streak of light, both from the glowing object and the trail of glowing particles that it leaves in its wake. This phenomenon is called a </a:t>
            </a:r>
            <a:r>
              <a:rPr lang="en-US" b="0" i="0" u="none" strike="noStrike" dirty="0">
                <a:solidFill>
                  <a:schemeClr val="bg2">
                    <a:lumMod val="40000"/>
                    <a:lumOff val="60000"/>
                  </a:schemeClr>
                </a:solidFill>
                <a:effectLst/>
                <a:latin typeface="Bahnschrift" panose="020B0502040204020203" pitchFamily="34" charset="0"/>
                <a:hlinkClick r:id="rId14">
                  <a:extLst>
                    <a:ext uri="{A12FA001-AC4F-418D-AE19-62706E023703}">
                      <ahyp:hlinkClr xmlns:ahyp="http://schemas.microsoft.com/office/drawing/2018/hyperlinkcolor" val="tx"/>
                    </a:ext>
                  </a:extLst>
                </a:hlinkClick>
              </a:rPr>
              <a:t>meteor</a:t>
            </a:r>
            <a:r>
              <a:rPr lang="en-US" b="0" i="0" dirty="0">
                <a:solidFill>
                  <a:schemeClr val="bg2">
                    <a:lumMod val="40000"/>
                    <a:lumOff val="60000"/>
                  </a:schemeClr>
                </a:solidFill>
                <a:effectLst/>
                <a:latin typeface="Bahnschrift" panose="020B0502040204020203" pitchFamily="34" charset="0"/>
              </a:rPr>
              <a:t> or "shooting star". Meteors typically become visible when they are about 100 km above sea level. A series of many meteors appearing seconds or minutes apart and appearing to originate from the same fixed point in the sky is called a </a:t>
            </a:r>
            <a:r>
              <a:rPr lang="en-US" b="0" i="0" u="none" strike="noStrike" dirty="0">
                <a:solidFill>
                  <a:schemeClr val="bg2">
                    <a:lumMod val="40000"/>
                    <a:lumOff val="60000"/>
                  </a:schemeClr>
                </a:solidFill>
                <a:effectLst/>
                <a:latin typeface="Bahnschrift" panose="020B0502040204020203" pitchFamily="34" charset="0"/>
                <a:hlinkClick r:id="rId15">
                  <a:extLst>
                    <a:ext uri="{A12FA001-AC4F-418D-AE19-62706E023703}">
                      <ahyp:hlinkClr xmlns:ahyp="http://schemas.microsoft.com/office/drawing/2018/hyperlinkcolor" val="tx"/>
                    </a:ext>
                  </a:extLst>
                </a:hlinkClick>
              </a:rPr>
              <a:t>meteor shower</a:t>
            </a:r>
            <a:r>
              <a:rPr lang="en-US" b="0" i="0" dirty="0">
                <a:solidFill>
                  <a:schemeClr val="bg2">
                    <a:lumMod val="40000"/>
                    <a:lumOff val="60000"/>
                  </a:schemeClr>
                </a:solidFill>
                <a:effectLst/>
                <a:latin typeface="Bahnschrift" panose="020B0502040204020203" pitchFamily="34" charset="0"/>
              </a:rPr>
              <a:t>. A </a:t>
            </a:r>
            <a:r>
              <a:rPr lang="en-US" b="0" i="0" u="none" strike="noStrike" dirty="0">
                <a:solidFill>
                  <a:schemeClr val="bg2">
                    <a:lumMod val="40000"/>
                    <a:lumOff val="60000"/>
                  </a:schemeClr>
                </a:solidFill>
                <a:effectLst/>
                <a:latin typeface="Bahnschrift" panose="020B0502040204020203" pitchFamily="34" charset="0"/>
                <a:hlinkClick r:id="rId16" tooltip="Meteorite">
                  <a:extLst>
                    <a:ext uri="{A12FA001-AC4F-418D-AE19-62706E023703}">
                      <ahyp:hlinkClr xmlns:ahyp="http://schemas.microsoft.com/office/drawing/2018/hyperlinkcolor" val="tx"/>
                    </a:ext>
                  </a:extLst>
                </a:hlinkClick>
              </a:rPr>
              <a:t>meteorite</a:t>
            </a:r>
            <a:r>
              <a:rPr lang="en-US" b="0" i="0" dirty="0">
                <a:solidFill>
                  <a:schemeClr val="bg2">
                    <a:lumMod val="40000"/>
                    <a:lumOff val="60000"/>
                  </a:schemeClr>
                </a:solidFill>
                <a:effectLst/>
                <a:latin typeface="Bahnschrift" panose="020B0502040204020203" pitchFamily="34" charset="0"/>
              </a:rPr>
              <a:t> is the remains of a meteoroid that has survived the </a:t>
            </a:r>
            <a:r>
              <a:rPr lang="en-US" b="0" i="0" u="none" strike="noStrike" dirty="0">
                <a:solidFill>
                  <a:schemeClr val="bg2">
                    <a:lumMod val="40000"/>
                    <a:lumOff val="60000"/>
                  </a:schemeClr>
                </a:solidFill>
                <a:effectLst/>
                <a:latin typeface="Bahnschrift" panose="020B0502040204020203" pitchFamily="34" charset="0"/>
                <a:hlinkClick r:id="rId17" tooltip="Ablation">
                  <a:extLst>
                    <a:ext uri="{A12FA001-AC4F-418D-AE19-62706E023703}">
                      <ahyp:hlinkClr xmlns:ahyp="http://schemas.microsoft.com/office/drawing/2018/hyperlinkcolor" val="tx"/>
                    </a:ext>
                  </a:extLst>
                </a:hlinkClick>
              </a:rPr>
              <a:t>ablation</a:t>
            </a:r>
            <a:r>
              <a:rPr lang="en-US" b="0" i="0" dirty="0">
                <a:solidFill>
                  <a:schemeClr val="bg2">
                    <a:lumMod val="40000"/>
                    <a:lumOff val="60000"/>
                  </a:schemeClr>
                </a:solidFill>
                <a:effectLst/>
                <a:latin typeface="Bahnschrift" panose="020B0502040204020203" pitchFamily="34" charset="0"/>
              </a:rPr>
              <a:t> of its surface material during its passage through the atmosphere as a meteor and has impacted the ground.</a:t>
            </a:r>
          </a:p>
          <a:p>
            <a:endParaRPr lang="en-IN" dirty="0"/>
          </a:p>
        </p:txBody>
      </p:sp>
      <p:sp>
        <p:nvSpPr>
          <p:cNvPr id="7" name="TextBox 6">
            <a:extLst>
              <a:ext uri="{FF2B5EF4-FFF2-40B4-BE49-F238E27FC236}">
                <a16:creationId xmlns:a16="http://schemas.microsoft.com/office/drawing/2014/main" id="{9288ACD5-9708-4594-AB5A-13D8956191F0}"/>
              </a:ext>
            </a:extLst>
          </p:cNvPr>
          <p:cNvSpPr txBox="1"/>
          <p:nvPr/>
        </p:nvSpPr>
        <p:spPr>
          <a:xfrm>
            <a:off x="6183313" y="6467475"/>
            <a:ext cx="5794375" cy="230832"/>
          </a:xfrm>
          <a:prstGeom prst="rect">
            <a:avLst/>
          </a:prstGeom>
          <a:noFill/>
        </p:spPr>
        <p:txBody>
          <a:bodyPr wrap="square" rtlCol="0">
            <a:spAutoFit/>
          </a:bodyPr>
          <a:lstStyle/>
          <a:p>
            <a:r>
              <a:rPr lang="en-IN" sz="900">
                <a:hlinkClick r:id="rId3" tooltip="https://en.wikipedia.org/wiki/Meteoroid"/>
              </a:rPr>
              <a:t>This Photo</a:t>
            </a:r>
            <a:r>
              <a:rPr lang="en-IN" sz="900"/>
              <a:t> by Unknown Author is licensed under </a:t>
            </a:r>
            <a:r>
              <a:rPr lang="en-IN" sz="900">
                <a:hlinkClick r:id="rId18" tooltip="https://creativecommons.org/licenses/by-sa/3.0/"/>
              </a:rPr>
              <a:t>CC BY-SA</a:t>
            </a:r>
            <a:endParaRPr lang="en-IN" sz="900"/>
          </a:p>
        </p:txBody>
      </p:sp>
    </p:spTree>
    <p:extLst>
      <p:ext uri="{BB962C8B-B14F-4D97-AF65-F5344CB8AC3E}">
        <p14:creationId xmlns:p14="http://schemas.microsoft.com/office/powerpoint/2010/main" val="4280706481"/>
      </p:ext>
    </p:extLst>
  </p:cSld>
  <p:clrMapOvr>
    <a:masterClrMapping/>
  </p:clrMapOvr>
  <mc:AlternateContent xmlns:mc="http://schemas.openxmlformats.org/markup-compatibility/2006">
    <mc:Choice xmlns:p14="http://schemas.microsoft.com/office/powerpoint/2010/main" Requires="p14">
      <p:transition spd="slow" p14:dur="800" advClick="0" advTm="4000">
        <p:circle/>
      </p:transition>
    </mc:Choice>
    <mc:Fallback>
      <p:transition spd="slow" advClick="0" advTm="400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wipe(down)">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wipe(down)">
                                      <p:cBhvr>
                                        <p:cTn id="19" dur="500"/>
                                        <p:tgtEl>
                                          <p:spTgt spid="4">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randombar(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67D26-ABA8-4720-AB6A-683C6A514462}"/>
              </a:ext>
            </a:extLst>
          </p:cNvPr>
          <p:cNvSpPr>
            <a:spLocks noGrp="1"/>
          </p:cNvSpPr>
          <p:nvPr>
            <p:ph type="ctrTitle"/>
          </p:nvPr>
        </p:nvSpPr>
        <p:spPr>
          <a:xfrm>
            <a:off x="4518580" y="0"/>
            <a:ext cx="7197726" cy="2208139"/>
          </a:xfrm>
        </p:spPr>
        <p:txBody>
          <a:bodyPr/>
          <a:lstStyle/>
          <a:p>
            <a:pPr algn="ctr"/>
            <a:r>
              <a:rPr lang="en-US" b="1" u="sng" dirty="0">
                <a:latin typeface="Algerian" panose="04020705040A02060702" pitchFamily="82" charset="0"/>
              </a:rPr>
              <a:t>star</a:t>
            </a:r>
            <a:endParaRPr lang="en-IN" b="1" u="sng" dirty="0">
              <a:latin typeface="Algerian" panose="04020705040A02060702" pitchFamily="82" charset="0"/>
            </a:endParaRPr>
          </a:p>
        </p:txBody>
      </p:sp>
      <p:sp>
        <p:nvSpPr>
          <p:cNvPr id="3" name="Subtitle 2">
            <a:extLst>
              <a:ext uri="{FF2B5EF4-FFF2-40B4-BE49-F238E27FC236}">
                <a16:creationId xmlns:a16="http://schemas.microsoft.com/office/drawing/2014/main" id="{20D8E248-03B3-4483-9B41-924BE792F7A7}"/>
              </a:ext>
            </a:extLst>
          </p:cNvPr>
          <p:cNvSpPr>
            <a:spLocks noGrp="1"/>
          </p:cNvSpPr>
          <p:nvPr>
            <p:ph type="subTitle" idx="1"/>
          </p:nvPr>
        </p:nvSpPr>
        <p:spPr>
          <a:xfrm>
            <a:off x="135116" y="1331386"/>
            <a:ext cx="7197726" cy="1405467"/>
          </a:xfrm>
        </p:spPr>
        <p:txBody>
          <a:bodyPr>
            <a:noAutofit/>
          </a:bodyPr>
          <a:lstStyle/>
          <a:p>
            <a:r>
              <a:rPr lang="en-US" sz="5400" b="1" u="sng" dirty="0">
                <a:solidFill>
                  <a:srgbClr val="F8F8F8"/>
                </a:solidFill>
                <a:latin typeface="Algerian" panose="04020705040A02060702" pitchFamily="82" charset="0"/>
              </a:rPr>
              <a:t>the</a:t>
            </a:r>
            <a:endParaRPr lang="en-IN" sz="5400" b="1" u="sng" dirty="0">
              <a:solidFill>
                <a:srgbClr val="F8F8F8"/>
              </a:solidFill>
              <a:latin typeface="Algerian" panose="04020705040A02060702" pitchFamily="82" charset="0"/>
            </a:endParaRPr>
          </a:p>
        </p:txBody>
      </p:sp>
      <p:sp>
        <p:nvSpPr>
          <p:cNvPr id="5" name="TextBox 4">
            <a:extLst>
              <a:ext uri="{FF2B5EF4-FFF2-40B4-BE49-F238E27FC236}">
                <a16:creationId xmlns:a16="http://schemas.microsoft.com/office/drawing/2014/main" id="{87C25F1A-3CC1-4E08-A4CA-AF5816FE4B30}"/>
              </a:ext>
            </a:extLst>
          </p:cNvPr>
          <p:cNvSpPr txBox="1"/>
          <p:nvPr/>
        </p:nvSpPr>
        <p:spPr>
          <a:xfrm>
            <a:off x="539685" y="2887682"/>
            <a:ext cx="6094428" cy="3970318"/>
          </a:xfrm>
          <a:prstGeom prst="rect">
            <a:avLst/>
          </a:prstGeom>
          <a:noFill/>
        </p:spPr>
        <p:txBody>
          <a:bodyPr wrap="square">
            <a:spAutoFit/>
          </a:bodyPr>
          <a:lstStyle/>
          <a:p>
            <a:r>
              <a:rPr lang="en-US" sz="1800" b="0" i="0" dirty="0">
                <a:solidFill>
                  <a:srgbClr val="F8F8F8"/>
                </a:solidFill>
                <a:effectLst/>
                <a:latin typeface="Bahnschrift SemiBold" panose="020B0502040204020203" pitchFamily="34" charset="0"/>
              </a:rPr>
              <a:t>The </a:t>
            </a:r>
            <a:r>
              <a:rPr lang="en-US" sz="1800" b="1" i="0" dirty="0">
                <a:solidFill>
                  <a:srgbClr val="F8F8F8"/>
                </a:solidFill>
                <a:effectLst/>
                <a:latin typeface="Bahnschrift SemiBold" panose="020B0502040204020203" pitchFamily="34" charset="0"/>
              </a:rPr>
              <a:t>Sun</a:t>
            </a:r>
            <a:r>
              <a:rPr lang="en-US" sz="1800" b="0" i="0" dirty="0">
                <a:solidFill>
                  <a:srgbClr val="F8F8F8"/>
                </a:solidFill>
                <a:effectLst/>
                <a:latin typeface="Bahnschrift SemiBold" panose="020B0502040204020203" pitchFamily="34" charset="0"/>
              </a:rPr>
              <a:t> is the </a:t>
            </a:r>
            <a:r>
              <a:rPr lang="en-US" sz="1800" b="0" i="0" u="none" strike="noStrike" dirty="0">
                <a:solidFill>
                  <a:srgbClr val="F8F8F8"/>
                </a:solidFill>
                <a:effectLst/>
                <a:latin typeface="Bahnschrift SemiBold" panose="020B0502040204020203" pitchFamily="34" charset="0"/>
                <a:hlinkClick r:id="rId2" tooltip="Star">
                  <a:extLst>
                    <a:ext uri="{A12FA001-AC4F-418D-AE19-62706E023703}">
                      <ahyp:hlinkClr xmlns:ahyp="http://schemas.microsoft.com/office/drawing/2018/hyperlinkcolor" val="tx"/>
                    </a:ext>
                  </a:extLst>
                </a:hlinkClick>
              </a:rPr>
              <a:t>star</a:t>
            </a:r>
            <a:r>
              <a:rPr lang="en-US" sz="1800" b="0" i="0" dirty="0">
                <a:solidFill>
                  <a:srgbClr val="F8F8F8"/>
                </a:solidFill>
                <a:effectLst/>
                <a:latin typeface="Bahnschrift SemiBold" panose="020B0502040204020203" pitchFamily="34" charset="0"/>
              </a:rPr>
              <a:t> at the center of the </a:t>
            </a:r>
            <a:r>
              <a:rPr lang="en-US" sz="1800" b="0" i="0" u="none" strike="noStrike" dirty="0">
                <a:solidFill>
                  <a:srgbClr val="F8F8F8"/>
                </a:solidFill>
                <a:effectLst/>
                <a:latin typeface="Bahnschrift SemiBold" panose="020B0502040204020203" pitchFamily="34" charset="0"/>
                <a:hlinkClick r:id="rId3" tooltip="Solar System">
                  <a:extLst>
                    <a:ext uri="{A12FA001-AC4F-418D-AE19-62706E023703}">
                      <ahyp:hlinkClr xmlns:ahyp="http://schemas.microsoft.com/office/drawing/2018/hyperlinkcolor" val="tx"/>
                    </a:ext>
                  </a:extLst>
                </a:hlinkClick>
              </a:rPr>
              <a:t>Solar System</a:t>
            </a:r>
            <a:r>
              <a:rPr lang="en-US" sz="1800" b="0" i="0" dirty="0">
                <a:solidFill>
                  <a:srgbClr val="F8F8F8"/>
                </a:solidFill>
                <a:effectLst/>
                <a:latin typeface="Bahnschrift SemiBold" panose="020B0502040204020203" pitchFamily="34" charset="0"/>
              </a:rPr>
              <a:t>. It is a nearly perfect </a:t>
            </a:r>
            <a:r>
              <a:rPr lang="en-US" sz="1800" b="0" i="0" u="none" strike="noStrike" dirty="0">
                <a:solidFill>
                  <a:srgbClr val="F8F8F8"/>
                </a:solidFill>
                <a:effectLst/>
                <a:latin typeface="Bahnschrift SemiBold" panose="020B0502040204020203" pitchFamily="34" charset="0"/>
                <a:hlinkClick r:id="rId4" tooltip="Sphere">
                  <a:extLst>
                    <a:ext uri="{A12FA001-AC4F-418D-AE19-62706E023703}">
                      <ahyp:hlinkClr xmlns:ahyp="http://schemas.microsoft.com/office/drawing/2018/hyperlinkcolor" val="tx"/>
                    </a:ext>
                  </a:extLst>
                </a:hlinkClick>
              </a:rPr>
              <a:t>sphere</a:t>
            </a:r>
            <a:r>
              <a:rPr lang="en-US" sz="1800" b="0" i="0" dirty="0">
                <a:solidFill>
                  <a:srgbClr val="F8F8F8"/>
                </a:solidFill>
                <a:effectLst/>
                <a:latin typeface="Bahnschrift SemiBold" panose="020B0502040204020203" pitchFamily="34" charset="0"/>
              </a:rPr>
              <a:t> of hot </a:t>
            </a:r>
            <a:r>
              <a:rPr lang="en-US" sz="1800" b="0" i="0" u="none" strike="noStrike" dirty="0">
                <a:solidFill>
                  <a:srgbClr val="F8F8F8"/>
                </a:solidFill>
                <a:effectLst/>
                <a:latin typeface="Bahnschrift SemiBold" panose="020B0502040204020203" pitchFamily="34" charset="0"/>
                <a:hlinkClick r:id="rId5" tooltip="Plasma (physics)">
                  <a:extLst>
                    <a:ext uri="{A12FA001-AC4F-418D-AE19-62706E023703}">
                      <ahyp:hlinkClr xmlns:ahyp="http://schemas.microsoft.com/office/drawing/2018/hyperlinkcolor" val="tx"/>
                    </a:ext>
                  </a:extLst>
                </a:hlinkClick>
              </a:rPr>
              <a:t>plasma</a:t>
            </a:r>
            <a:r>
              <a:rPr lang="en-US" sz="1800" b="0" i="0" dirty="0">
                <a:solidFill>
                  <a:srgbClr val="F8F8F8"/>
                </a:solidFill>
                <a:effectLst/>
                <a:latin typeface="Bahnschrift SemiBold" panose="020B0502040204020203" pitchFamily="34" charset="0"/>
              </a:rPr>
              <a:t>,</a:t>
            </a:r>
            <a:r>
              <a:rPr lang="en-US" sz="1800" b="0" i="0" u="none" strike="noStrike" baseline="30000" dirty="0">
                <a:solidFill>
                  <a:srgbClr val="F8F8F8"/>
                </a:solidFill>
                <a:effectLst/>
                <a:latin typeface="Bahnschrift SemiBold" panose="020B0502040204020203" pitchFamily="34" charset="0"/>
                <a:hlinkClick r:id="rId6">
                  <a:extLst>
                    <a:ext uri="{A12FA001-AC4F-418D-AE19-62706E023703}">
                      <ahyp:hlinkClr xmlns:ahyp="http://schemas.microsoft.com/office/drawing/2018/hyperlinkcolor" val="tx"/>
                    </a:ext>
                  </a:extLst>
                </a:hlinkClick>
              </a:rPr>
              <a:t>[18]</a:t>
            </a:r>
            <a:r>
              <a:rPr lang="en-US" sz="1800" b="0" i="0" u="none" strike="noStrike" baseline="30000" dirty="0">
                <a:solidFill>
                  <a:srgbClr val="F8F8F8"/>
                </a:solidFill>
                <a:effectLst/>
                <a:latin typeface="Bahnschrift SemiBold" panose="020B0502040204020203" pitchFamily="34" charset="0"/>
                <a:hlinkClick r:id="rId7">
                  <a:extLst>
                    <a:ext uri="{A12FA001-AC4F-418D-AE19-62706E023703}">
                      <ahyp:hlinkClr xmlns:ahyp="http://schemas.microsoft.com/office/drawing/2018/hyperlinkcolor" val="tx"/>
                    </a:ext>
                  </a:extLst>
                </a:hlinkClick>
              </a:rPr>
              <a:t>[19]</a:t>
            </a:r>
            <a:r>
              <a:rPr lang="en-US" sz="1800" b="0" i="0" dirty="0">
                <a:solidFill>
                  <a:srgbClr val="F8F8F8"/>
                </a:solidFill>
                <a:effectLst/>
                <a:latin typeface="Bahnschrift SemiBold" panose="020B0502040204020203" pitchFamily="34" charset="0"/>
              </a:rPr>
              <a:t> heated to </a:t>
            </a:r>
            <a:r>
              <a:rPr lang="en-US" sz="1800" b="0" i="0" u="none" strike="noStrike" dirty="0">
                <a:solidFill>
                  <a:srgbClr val="F8F8F8"/>
                </a:solidFill>
                <a:effectLst/>
                <a:latin typeface="Bahnschrift SemiBold" panose="020B0502040204020203" pitchFamily="34" charset="0"/>
                <a:hlinkClick r:id="rId8" tooltip="Incandescence">
                  <a:extLst>
                    <a:ext uri="{A12FA001-AC4F-418D-AE19-62706E023703}">
                      <ahyp:hlinkClr xmlns:ahyp="http://schemas.microsoft.com/office/drawing/2018/hyperlinkcolor" val="tx"/>
                    </a:ext>
                  </a:extLst>
                </a:hlinkClick>
              </a:rPr>
              <a:t>incandescence</a:t>
            </a:r>
            <a:r>
              <a:rPr lang="en-US" sz="1800" b="0" i="0" dirty="0">
                <a:solidFill>
                  <a:srgbClr val="F8F8F8"/>
                </a:solidFill>
                <a:effectLst/>
                <a:latin typeface="Bahnschrift SemiBold" panose="020B0502040204020203" pitchFamily="34" charset="0"/>
              </a:rPr>
              <a:t> by </a:t>
            </a:r>
            <a:r>
              <a:rPr lang="en-US" sz="1800" b="0" i="0" u="none" strike="noStrike" dirty="0">
                <a:solidFill>
                  <a:srgbClr val="F8F8F8"/>
                </a:solidFill>
                <a:effectLst/>
                <a:latin typeface="Bahnschrift SemiBold" panose="020B0502040204020203" pitchFamily="34" charset="0"/>
                <a:hlinkClick r:id="rId9" tooltip="Nuclear fusion">
                  <a:extLst>
                    <a:ext uri="{A12FA001-AC4F-418D-AE19-62706E023703}">
                      <ahyp:hlinkClr xmlns:ahyp="http://schemas.microsoft.com/office/drawing/2018/hyperlinkcolor" val="tx"/>
                    </a:ext>
                  </a:extLst>
                </a:hlinkClick>
              </a:rPr>
              <a:t>nuclear fusion</a:t>
            </a:r>
            <a:r>
              <a:rPr lang="en-US" sz="1800" b="0" i="0" dirty="0">
                <a:solidFill>
                  <a:srgbClr val="F8F8F8"/>
                </a:solidFill>
                <a:effectLst/>
                <a:latin typeface="Bahnschrift SemiBold" panose="020B0502040204020203" pitchFamily="34" charset="0"/>
              </a:rPr>
              <a:t> reactions in its core, radiating the </a:t>
            </a:r>
            <a:r>
              <a:rPr lang="en-US" sz="1800" b="0" i="0" u="none" strike="noStrike" dirty="0">
                <a:solidFill>
                  <a:srgbClr val="F8F8F8"/>
                </a:solidFill>
                <a:effectLst/>
                <a:latin typeface="Bahnschrift SemiBold" panose="020B0502040204020203" pitchFamily="34" charset="0"/>
                <a:hlinkClick r:id="rId10" tooltip="Energy">
                  <a:extLst>
                    <a:ext uri="{A12FA001-AC4F-418D-AE19-62706E023703}">
                      <ahyp:hlinkClr xmlns:ahyp="http://schemas.microsoft.com/office/drawing/2018/hyperlinkcolor" val="tx"/>
                    </a:ext>
                  </a:extLst>
                </a:hlinkClick>
              </a:rPr>
              <a:t>energy</a:t>
            </a:r>
            <a:r>
              <a:rPr lang="en-US" sz="1800" b="0" i="0" dirty="0">
                <a:solidFill>
                  <a:srgbClr val="F8F8F8"/>
                </a:solidFill>
                <a:effectLst/>
                <a:latin typeface="Bahnschrift SemiBold" panose="020B0502040204020203" pitchFamily="34" charset="0"/>
              </a:rPr>
              <a:t> mainly as </a:t>
            </a:r>
            <a:r>
              <a:rPr lang="en-US" sz="1800" b="0" i="0" u="none" strike="noStrike" dirty="0">
                <a:solidFill>
                  <a:srgbClr val="F8F8F8"/>
                </a:solidFill>
                <a:effectLst/>
                <a:latin typeface="Bahnschrift SemiBold" panose="020B0502040204020203" pitchFamily="34" charset="0"/>
                <a:hlinkClick r:id="rId11" tooltip="Light">
                  <a:extLst>
                    <a:ext uri="{A12FA001-AC4F-418D-AE19-62706E023703}">
                      <ahyp:hlinkClr xmlns:ahyp="http://schemas.microsoft.com/office/drawing/2018/hyperlinkcolor" val="tx"/>
                    </a:ext>
                  </a:extLst>
                </a:hlinkClick>
              </a:rPr>
              <a:t>visible light</a:t>
            </a:r>
            <a:r>
              <a:rPr lang="en-US" sz="1800" b="0" i="0" dirty="0">
                <a:solidFill>
                  <a:srgbClr val="F8F8F8"/>
                </a:solidFill>
                <a:effectLst/>
                <a:latin typeface="Bahnschrift SemiBold" panose="020B0502040204020203" pitchFamily="34" charset="0"/>
              </a:rPr>
              <a:t> and </a:t>
            </a:r>
            <a:r>
              <a:rPr lang="en-US" sz="1800" b="0" i="0" u="none" strike="noStrike" dirty="0">
                <a:solidFill>
                  <a:srgbClr val="F8F8F8"/>
                </a:solidFill>
                <a:effectLst/>
                <a:latin typeface="Bahnschrift SemiBold" panose="020B0502040204020203" pitchFamily="34" charset="0"/>
                <a:hlinkClick r:id="rId12" tooltip="Infrared">
                  <a:extLst>
                    <a:ext uri="{A12FA001-AC4F-418D-AE19-62706E023703}">
                      <ahyp:hlinkClr xmlns:ahyp="http://schemas.microsoft.com/office/drawing/2018/hyperlinkcolor" val="tx"/>
                    </a:ext>
                  </a:extLst>
                </a:hlinkClick>
              </a:rPr>
              <a:t>infrared</a:t>
            </a:r>
            <a:r>
              <a:rPr lang="en-US" sz="1800" b="0" i="0" dirty="0">
                <a:solidFill>
                  <a:srgbClr val="F8F8F8"/>
                </a:solidFill>
                <a:effectLst/>
                <a:latin typeface="Bahnschrift SemiBold" panose="020B0502040204020203" pitchFamily="34" charset="0"/>
              </a:rPr>
              <a:t> radiation. It is by far the most important source of </a:t>
            </a:r>
            <a:r>
              <a:rPr lang="en-US" sz="1800" b="0" i="0" u="none" strike="noStrike" dirty="0">
                <a:solidFill>
                  <a:srgbClr val="F8F8F8"/>
                </a:solidFill>
                <a:effectLst/>
                <a:latin typeface="Bahnschrift SemiBold" panose="020B0502040204020203" pitchFamily="34" charset="0"/>
                <a:hlinkClick r:id="rId10" tooltip="Energy">
                  <a:extLst>
                    <a:ext uri="{A12FA001-AC4F-418D-AE19-62706E023703}">
                      <ahyp:hlinkClr xmlns:ahyp="http://schemas.microsoft.com/office/drawing/2018/hyperlinkcolor" val="tx"/>
                    </a:ext>
                  </a:extLst>
                </a:hlinkClick>
              </a:rPr>
              <a:t>energy</a:t>
            </a:r>
            <a:r>
              <a:rPr lang="en-US" sz="1800" b="0" i="0" dirty="0">
                <a:solidFill>
                  <a:srgbClr val="F8F8F8"/>
                </a:solidFill>
                <a:effectLst/>
                <a:latin typeface="Bahnschrift SemiBold" panose="020B0502040204020203" pitchFamily="34" charset="0"/>
              </a:rPr>
              <a:t> for </a:t>
            </a:r>
            <a:r>
              <a:rPr lang="en-US" sz="1800" b="0" i="0" u="none" strike="noStrike" dirty="0">
                <a:solidFill>
                  <a:srgbClr val="F8F8F8"/>
                </a:solidFill>
                <a:effectLst/>
                <a:latin typeface="Bahnschrift SemiBold" panose="020B0502040204020203" pitchFamily="34" charset="0"/>
                <a:hlinkClick r:id="rId13" tooltip="Life">
                  <a:extLst>
                    <a:ext uri="{A12FA001-AC4F-418D-AE19-62706E023703}">
                      <ahyp:hlinkClr xmlns:ahyp="http://schemas.microsoft.com/office/drawing/2018/hyperlinkcolor" val="tx"/>
                    </a:ext>
                  </a:extLst>
                </a:hlinkClick>
              </a:rPr>
              <a:t>life</a:t>
            </a:r>
            <a:r>
              <a:rPr lang="en-US" sz="1800" b="0" i="0" dirty="0">
                <a:solidFill>
                  <a:srgbClr val="F8F8F8"/>
                </a:solidFill>
                <a:effectLst/>
                <a:latin typeface="Bahnschrift SemiBold" panose="020B0502040204020203" pitchFamily="34" charset="0"/>
              </a:rPr>
              <a:t> on </a:t>
            </a:r>
            <a:r>
              <a:rPr lang="en-US" sz="1800" b="0" i="0" u="none" strike="noStrike" dirty="0">
                <a:solidFill>
                  <a:srgbClr val="F8F8F8"/>
                </a:solidFill>
                <a:effectLst/>
                <a:latin typeface="Bahnschrift SemiBold" panose="020B0502040204020203" pitchFamily="34" charset="0"/>
                <a:hlinkClick r:id="rId14" tooltip="Earth">
                  <a:extLst>
                    <a:ext uri="{A12FA001-AC4F-418D-AE19-62706E023703}">
                      <ahyp:hlinkClr xmlns:ahyp="http://schemas.microsoft.com/office/drawing/2018/hyperlinkcolor" val="tx"/>
                    </a:ext>
                  </a:extLst>
                </a:hlinkClick>
              </a:rPr>
              <a:t>Earth</a:t>
            </a:r>
            <a:r>
              <a:rPr lang="en-US" sz="1800" b="0" i="0" dirty="0">
                <a:solidFill>
                  <a:srgbClr val="F8F8F8"/>
                </a:solidFill>
                <a:effectLst/>
                <a:latin typeface="Bahnschrift SemiBold" panose="020B0502040204020203" pitchFamily="34" charset="0"/>
              </a:rPr>
              <a:t>. Its diameter is about 1.39 million </a:t>
            </a:r>
            <a:r>
              <a:rPr lang="en-US" sz="1800" b="0" i="0" dirty="0" err="1">
                <a:solidFill>
                  <a:srgbClr val="F8F8F8"/>
                </a:solidFill>
                <a:effectLst/>
                <a:latin typeface="Bahnschrift SemiBold" panose="020B0502040204020203" pitchFamily="34" charset="0"/>
              </a:rPr>
              <a:t>kilometres</a:t>
            </a:r>
            <a:r>
              <a:rPr lang="en-US" sz="1800" b="0" i="0" dirty="0">
                <a:solidFill>
                  <a:srgbClr val="F8F8F8"/>
                </a:solidFill>
                <a:effectLst/>
                <a:latin typeface="Bahnschrift SemiBold" panose="020B0502040204020203" pitchFamily="34" charset="0"/>
              </a:rPr>
              <a:t> (864,000 miles), or 109 times that of Earth. </a:t>
            </a:r>
            <a:r>
              <a:rPr lang="en-US" sz="1800" b="0" i="0" u="none" strike="noStrike" dirty="0">
                <a:solidFill>
                  <a:srgbClr val="F8F8F8"/>
                </a:solidFill>
                <a:effectLst/>
                <a:latin typeface="Bahnschrift SemiBold" panose="020B0502040204020203" pitchFamily="34" charset="0"/>
                <a:hlinkClick r:id="rId15" tooltip="Solar mass">
                  <a:extLst>
                    <a:ext uri="{A12FA001-AC4F-418D-AE19-62706E023703}">
                      <ahyp:hlinkClr xmlns:ahyp="http://schemas.microsoft.com/office/drawing/2018/hyperlinkcolor" val="tx"/>
                    </a:ext>
                  </a:extLst>
                </a:hlinkClick>
              </a:rPr>
              <a:t>Its mass</a:t>
            </a:r>
            <a:r>
              <a:rPr lang="en-US" sz="1800" b="0" i="0" dirty="0">
                <a:solidFill>
                  <a:srgbClr val="F8F8F8"/>
                </a:solidFill>
                <a:effectLst/>
                <a:latin typeface="Bahnschrift SemiBold" panose="020B0502040204020203" pitchFamily="34" charset="0"/>
              </a:rPr>
              <a:t> is about 330,000 times that of Earth; it accounts for about 99.86% of the total mass of the Solar System.</a:t>
            </a:r>
            <a:r>
              <a:rPr lang="en-US" sz="1800" b="0" i="0" u="none" strike="noStrike" baseline="30000" dirty="0">
                <a:solidFill>
                  <a:srgbClr val="F8F8F8"/>
                </a:solidFill>
                <a:effectLst/>
                <a:latin typeface="Bahnschrift SemiBold" panose="020B0502040204020203" pitchFamily="34" charset="0"/>
                <a:hlinkClick r:id="rId16">
                  <a:extLst>
                    <a:ext uri="{A12FA001-AC4F-418D-AE19-62706E023703}">
                      <ahyp:hlinkClr xmlns:ahyp="http://schemas.microsoft.com/office/drawing/2018/hyperlinkcolor" val="tx"/>
                    </a:ext>
                  </a:extLst>
                </a:hlinkClick>
              </a:rPr>
              <a:t>[20]</a:t>
            </a:r>
            <a:r>
              <a:rPr lang="en-US" sz="1800" b="0" i="0" dirty="0">
                <a:solidFill>
                  <a:srgbClr val="F8F8F8"/>
                </a:solidFill>
                <a:effectLst/>
                <a:latin typeface="Bahnschrift SemiBold" panose="020B0502040204020203" pitchFamily="34" charset="0"/>
              </a:rPr>
              <a:t> Roughly three quarters of the Sun's </a:t>
            </a:r>
            <a:r>
              <a:rPr lang="en-US" sz="1800" b="0" i="0" u="none" strike="noStrike" dirty="0">
                <a:solidFill>
                  <a:srgbClr val="F8F8F8"/>
                </a:solidFill>
                <a:effectLst/>
                <a:latin typeface="Bahnschrift SemiBold" panose="020B0502040204020203" pitchFamily="34" charset="0"/>
                <a:hlinkClick r:id="rId17" tooltip="Mass">
                  <a:extLst>
                    <a:ext uri="{A12FA001-AC4F-418D-AE19-62706E023703}">
                      <ahyp:hlinkClr xmlns:ahyp="http://schemas.microsoft.com/office/drawing/2018/hyperlinkcolor" val="tx"/>
                    </a:ext>
                  </a:extLst>
                </a:hlinkClick>
              </a:rPr>
              <a:t>mass</a:t>
            </a:r>
            <a:r>
              <a:rPr lang="en-US" sz="1800" b="0" i="0" dirty="0">
                <a:solidFill>
                  <a:srgbClr val="F8F8F8"/>
                </a:solidFill>
                <a:effectLst/>
                <a:latin typeface="Bahnschrift SemiBold" panose="020B0502040204020203" pitchFamily="34" charset="0"/>
              </a:rPr>
              <a:t> consists of </a:t>
            </a:r>
            <a:r>
              <a:rPr lang="en-US" sz="1800" b="0" i="0" u="none" strike="noStrike" dirty="0">
                <a:solidFill>
                  <a:srgbClr val="F8F8F8"/>
                </a:solidFill>
                <a:effectLst/>
                <a:latin typeface="Bahnschrift SemiBold" panose="020B0502040204020203" pitchFamily="34" charset="0"/>
                <a:hlinkClick r:id="rId18" tooltip="Hydrogen">
                  <a:extLst>
                    <a:ext uri="{A12FA001-AC4F-418D-AE19-62706E023703}">
                      <ahyp:hlinkClr xmlns:ahyp="http://schemas.microsoft.com/office/drawing/2018/hyperlinkcolor" val="tx"/>
                    </a:ext>
                  </a:extLst>
                </a:hlinkClick>
              </a:rPr>
              <a:t>hydrogen</a:t>
            </a:r>
            <a:r>
              <a:rPr lang="en-US" sz="1800" b="0" i="0" dirty="0">
                <a:solidFill>
                  <a:srgbClr val="F8F8F8"/>
                </a:solidFill>
                <a:effectLst/>
                <a:latin typeface="Bahnschrift SemiBold" panose="020B0502040204020203" pitchFamily="34" charset="0"/>
              </a:rPr>
              <a:t> (~73%); the rest is mostly </a:t>
            </a:r>
            <a:r>
              <a:rPr lang="en-US" sz="1800" b="0" i="0" u="none" strike="noStrike" dirty="0">
                <a:solidFill>
                  <a:srgbClr val="F8F8F8"/>
                </a:solidFill>
                <a:effectLst/>
                <a:latin typeface="Bahnschrift SemiBold" panose="020B0502040204020203" pitchFamily="34" charset="0"/>
                <a:hlinkClick r:id="rId19" tooltip="Helium">
                  <a:extLst>
                    <a:ext uri="{A12FA001-AC4F-418D-AE19-62706E023703}">
                      <ahyp:hlinkClr xmlns:ahyp="http://schemas.microsoft.com/office/drawing/2018/hyperlinkcolor" val="tx"/>
                    </a:ext>
                  </a:extLst>
                </a:hlinkClick>
              </a:rPr>
              <a:t>helium</a:t>
            </a:r>
            <a:r>
              <a:rPr lang="en-US" sz="1800" b="0" i="0" dirty="0">
                <a:solidFill>
                  <a:srgbClr val="F8F8F8"/>
                </a:solidFill>
                <a:effectLst/>
                <a:latin typeface="Bahnschrift SemiBold" panose="020B0502040204020203" pitchFamily="34" charset="0"/>
              </a:rPr>
              <a:t> (~25%), with much smaller quantities of heavier elements, including </a:t>
            </a:r>
            <a:r>
              <a:rPr lang="en-US" sz="1800" b="0" i="0" u="none" strike="noStrike" dirty="0">
                <a:solidFill>
                  <a:srgbClr val="F8F8F8"/>
                </a:solidFill>
                <a:effectLst/>
                <a:latin typeface="Bahnschrift SemiBold" panose="020B0502040204020203" pitchFamily="34" charset="0"/>
                <a:hlinkClick r:id="rId20" tooltip="Oxygen">
                  <a:extLst>
                    <a:ext uri="{A12FA001-AC4F-418D-AE19-62706E023703}">
                      <ahyp:hlinkClr xmlns:ahyp="http://schemas.microsoft.com/office/drawing/2018/hyperlinkcolor" val="tx"/>
                    </a:ext>
                  </a:extLst>
                </a:hlinkClick>
              </a:rPr>
              <a:t>oxygen</a:t>
            </a:r>
            <a:r>
              <a:rPr lang="en-US" sz="1800" b="0" i="0" dirty="0">
                <a:solidFill>
                  <a:srgbClr val="F8F8F8"/>
                </a:solidFill>
                <a:effectLst/>
                <a:latin typeface="Bahnschrift SemiBold" panose="020B0502040204020203" pitchFamily="34" charset="0"/>
              </a:rPr>
              <a:t>, </a:t>
            </a:r>
            <a:r>
              <a:rPr lang="en-US" sz="1800" b="0" i="0" u="none" strike="noStrike" dirty="0">
                <a:solidFill>
                  <a:srgbClr val="F8F8F8"/>
                </a:solidFill>
                <a:effectLst/>
                <a:latin typeface="Bahnschrift SemiBold" panose="020B0502040204020203" pitchFamily="34" charset="0"/>
                <a:hlinkClick r:id="rId21" tooltip="Carbon">
                  <a:extLst>
                    <a:ext uri="{A12FA001-AC4F-418D-AE19-62706E023703}">
                      <ahyp:hlinkClr xmlns:ahyp="http://schemas.microsoft.com/office/drawing/2018/hyperlinkcolor" val="tx"/>
                    </a:ext>
                  </a:extLst>
                </a:hlinkClick>
              </a:rPr>
              <a:t>carbon</a:t>
            </a:r>
            <a:r>
              <a:rPr lang="en-US" sz="1800" b="0" i="0" dirty="0">
                <a:solidFill>
                  <a:srgbClr val="F8F8F8"/>
                </a:solidFill>
                <a:effectLst/>
                <a:latin typeface="Bahnschrift SemiBold" panose="020B0502040204020203" pitchFamily="34" charset="0"/>
              </a:rPr>
              <a:t>, </a:t>
            </a:r>
            <a:r>
              <a:rPr lang="en-US" sz="1800" b="0" i="0" u="none" strike="noStrike" dirty="0">
                <a:solidFill>
                  <a:srgbClr val="F8F8F8"/>
                </a:solidFill>
                <a:effectLst/>
                <a:latin typeface="Bahnschrift SemiBold" panose="020B0502040204020203" pitchFamily="34" charset="0"/>
                <a:hlinkClick r:id="rId22" tooltip="Neon">
                  <a:extLst>
                    <a:ext uri="{A12FA001-AC4F-418D-AE19-62706E023703}">
                      <ahyp:hlinkClr xmlns:ahyp="http://schemas.microsoft.com/office/drawing/2018/hyperlinkcolor" val="tx"/>
                    </a:ext>
                  </a:extLst>
                </a:hlinkClick>
              </a:rPr>
              <a:t>neon</a:t>
            </a:r>
            <a:r>
              <a:rPr lang="en-US" sz="1800" b="0" i="0" dirty="0">
                <a:solidFill>
                  <a:srgbClr val="F8F8F8"/>
                </a:solidFill>
                <a:effectLst/>
                <a:latin typeface="Bahnschrift SemiBold" panose="020B0502040204020203" pitchFamily="34" charset="0"/>
              </a:rPr>
              <a:t> and </a:t>
            </a:r>
            <a:r>
              <a:rPr lang="en-US" sz="1800" b="0" i="0" u="none" strike="noStrike" dirty="0">
                <a:solidFill>
                  <a:srgbClr val="F8F8F8"/>
                </a:solidFill>
                <a:effectLst/>
                <a:latin typeface="Bahnschrift SemiBold" panose="020B0502040204020203" pitchFamily="34" charset="0"/>
                <a:hlinkClick r:id="rId23">
                  <a:extLst>
                    <a:ext uri="{A12FA001-AC4F-418D-AE19-62706E023703}">
                      <ahyp:hlinkClr xmlns:ahyp="http://schemas.microsoft.com/office/drawing/2018/hyperlinkcolor" val="tx"/>
                    </a:ext>
                  </a:extLst>
                </a:hlinkClick>
              </a:rPr>
              <a:t>iron</a:t>
            </a:r>
            <a:r>
              <a:rPr lang="en-US" sz="1800" b="0" i="0" dirty="0">
                <a:solidFill>
                  <a:srgbClr val="F8F8F8"/>
                </a:solidFill>
                <a:effectLst/>
                <a:latin typeface="Bahnschrift SemiBold" panose="020B0502040204020203" pitchFamily="34" charset="0"/>
              </a:rPr>
              <a:t>.</a:t>
            </a:r>
            <a:endParaRPr lang="en-IN" sz="1800" dirty="0">
              <a:solidFill>
                <a:srgbClr val="F8F8F8"/>
              </a:solidFill>
              <a:latin typeface="Bahnschrift SemiBold" panose="020B0502040204020203" pitchFamily="34" charset="0"/>
            </a:endParaRPr>
          </a:p>
        </p:txBody>
      </p:sp>
      <p:pic>
        <p:nvPicPr>
          <p:cNvPr id="10" name="Picture 9">
            <a:extLst>
              <a:ext uri="{FF2B5EF4-FFF2-40B4-BE49-F238E27FC236}">
                <a16:creationId xmlns:a16="http://schemas.microsoft.com/office/drawing/2014/main" id="{39B148BA-CC6C-4E83-9F34-D4024E812814}"/>
              </a:ext>
            </a:extLst>
          </p:cNvPr>
          <p:cNvPicPr>
            <a:picLocks noChangeAspect="1"/>
          </p:cNvPicPr>
          <p:nvPr/>
        </p:nvPicPr>
        <p:blipFill>
          <a:blip r:embed="rId24">
            <a:extLst>
              <a:ext uri="{837473B0-CC2E-450A-ABE3-18F120FF3D39}">
                <a1611:picAttrSrcUrl xmlns:a1611="http://schemas.microsoft.com/office/drawing/2016/11/main" r:id="rId25"/>
              </a:ext>
            </a:extLst>
          </a:blip>
          <a:stretch>
            <a:fillRect/>
          </a:stretch>
        </p:blipFill>
        <p:spPr>
          <a:xfrm>
            <a:off x="6634113" y="2969927"/>
            <a:ext cx="5389775" cy="3359870"/>
          </a:xfrm>
          <a:prstGeom prst="rect">
            <a:avLst/>
          </a:prstGeom>
        </p:spPr>
      </p:pic>
      <p:sp>
        <p:nvSpPr>
          <p:cNvPr id="11" name="TextBox 10">
            <a:extLst>
              <a:ext uri="{FF2B5EF4-FFF2-40B4-BE49-F238E27FC236}">
                <a16:creationId xmlns:a16="http://schemas.microsoft.com/office/drawing/2014/main" id="{290459F7-3C11-4435-B636-F47F6CB7E0AF}"/>
              </a:ext>
            </a:extLst>
          </p:cNvPr>
          <p:cNvSpPr txBox="1"/>
          <p:nvPr/>
        </p:nvSpPr>
        <p:spPr>
          <a:xfrm>
            <a:off x="6634113" y="6329797"/>
            <a:ext cx="5389775" cy="230832"/>
          </a:xfrm>
          <a:prstGeom prst="rect">
            <a:avLst/>
          </a:prstGeom>
          <a:noFill/>
        </p:spPr>
        <p:txBody>
          <a:bodyPr wrap="square" rtlCol="0">
            <a:spAutoFit/>
          </a:bodyPr>
          <a:lstStyle/>
          <a:p>
            <a:r>
              <a:rPr lang="en-IN" sz="900">
                <a:hlinkClick r:id="rId25" tooltip="https://en.wikipedia.org/wiki/File:Sun_poster.svg"/>
              </a:rPr>
              <a:t>This Photo</a:t>
            </a:r>
            <a:r>
              <a:rPr lang="en-IN" sz="900"/>
              <a:t> by Unknown Author is licensed under </a:t>
            </a:r>
            <a:r>
              <a:rPr lang="en-IN" sz="900">
                <a:hlinkClick r:id="rId26" tooltip="https://creativecommons.org/licenses/by-sa/3.0/"/>
              </a:rPr>
              <a:t>CC BY-SA</a:t>
            </a:r>
            <a:endParaRPr lang="en-IN" sz="900"/>
          </a:p>
        </p:txBody>
      </p:sp>
    </p:spTree>
    <p:extLst>
      <p:ext uri="{BB962C8B-B14F-4D97-AF65-F5344CB8AC3E}">
        <p14:creationId xmlns:p14="http://schemas.microsoft.com/office/powerpoint/2010/main" val="2033410594"/>
      </p:ext>
    </p:extLst>
  </p:cSld>
  <p:clrMapOvr>
    <a:masterClrMapping/>
  </p:clrMapOvr>
  <mc:AlternateContent xmlns:mc="http://schemas.openxmlformats.org/markup-compatibility/2006" xmlns:p14="http://schemas.microsoft.com/office/powerpoint/2010/main">
    <mc:Choice Requires="p14">
      <p:transition spd="slow" advClick="0" advTm="4000">
        <p14:reveal/>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3">
                                            <p:txEl>
                                              <p:pRg st="0" end="0"/>
                                            </p:txEl>
                                          </p:spTgt>
                                        </p:tgtEl>
                                        <p:attrNameLst>
                                          <p:attrName>style.color</p:attrName>
                                        </p:attrNameLst>
                                      </p:cBhvr>
                                      <p:by>
                                        <p:hsl h="7200000" s="0" l="0"/>
                                      </p:by>
                                    </p:animClr>
                                    <p:animClr clrSpc="hsl" dir="cw">
                                      <p:cBhvr>
                                        <p:cTn id="7" dur="500" fill="hold"/>
                                        <p:tgtEl>
                                          <p:spTgt spid="3">
                                            <p:txEl>
                                              <p:pRg st="0" end="0"/>
                                            </p:txEl>
                                          </p:spTgt>
                                        </p:tgtEl>
                                        <p:attrNameLst>
                                          <p:attrName>fillcolor</p:attrName>
                                        </p:attrNameLst>
                                      </p:cBhvr>
                                      <p:by>
                                        <p:hsl h="7200000" s="0" l="0"/>
                                      </p:by>
                                    </p:animClr>
                                    <p:animClr clrSpc="hsl" dir="cw">
                                      <p:cBhvr>
                                        <p:cTn id="8" dur="500" fill="hold"/>
                                        <p:tgtEl>
                                          <p:spTgt spid="3">
                                            <p:txEl>
                                              <p:pRg st="0" end="0"/>
                                            </p:txEl>
                                          </p:spTgt>
                                        </p:tgtEl>
                                        <p:attrNameLst>
                                          <p:attrName>stroke.color</p:attrName>
                                        </p:attrNameLst>
                                      </p:cBhvr>
                                      <p:by>
                                        <p:hsl h="7200000" s="0" l="0"/>
                                      </p:by>
                                    </p:animClr>
                                    <p:set>
                                      <p:cBhvr>
                                        <p:cTn id="9" dur="500" fill="hold"/>
                                        <p:tgtEl>
                                          <p:spTgt spid="3">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80">
                                          <p:stCondLst>
                                            <p:cond delay="0"/>
                                          </p:stCondLst>
                                        </p:cTn>
                                        <p:tgtEl>
                                          <p:spTgt spid="10"/>
                                        </p:tgtEl>
                                      </p:cBhvr>
                                    </p:animEffect>
                                    <p:anim calcmode="lin" valueType="num">
                                      <p:cBhvr>
                                        <p:cTn id="27"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32" dur="26">
                                          <p:stCondLst>
                                            <p:cond delay="650"/>
                                          </p:stCondLst>
                                        </p:cTn>
                                        <p:tgtEl>
                                          <p:spTgt spid="10"/>
                                        </p:tgtEl>
                                      </p:cBhvr>
                                      <p:to x="100000" y="60000"/>
                                    </p:animScale>
                                    <p:animScale>
                                      <p:cBhvr>
                                        <p:cTn id="33" dur="166" decel="50000">
                                          <p:stCondLst>
                                            <p:cond delay="676"/>
                                          </p:stCondLst>
                                        </p:cTn>
                                        <p:tgtEl>
                                          <p:spTgt spid="10"/>
                                        </p:tgtEl>
                                      </p:cBhvr>
                                      <p:to x="100000" y="100000"/>
                                    </p:animScale>
                                    <p:animScale>
                                      <p:cBhvr>
                                        <p:cTn id="34" dur="26">
                                          <p:stCondLst>
                                            <p:cond delay="1312"/>
                                          </p:stCondLst>
                                        </p:cTn>
                                        <p:tgtEl>
                                          <p:spTgt spid="10"/>
                                        </p:tgtEl>
                                      </p:cBhvr>
                                      <p:to x="100000" y="80000"/>
                                    </p:animScale>
                                    <p:animScale>
                                      <p:cBhvr>
                                        <p:cTn id="35" dur="166" decel="50000">
                                          <p:stCondLst>
                                            <p:cond delay="1338"/>
                                          </p:stCondLst>
                                        </p:cTn>
                                        <p:tgtEl>
                                          <p:spTgt spid="10"/>
                                        </p:tgtEl>
                                      </p:cBhvr>
                                      <p:to x="100000" y="100000"/>
                                    </p:animScale>
                                    <p:animScale>
                                      <p:cBhvr>
                                        <p:cTn id="36" dur="26">
                                          <p:stCondLst>
                                            <p:cond delay="1642"/>
                                          </p:stCondLst>
                                        </p:cTn>
                                        <p:tgtEl>
                                          <p:spTgt spid="10"/>
                                        </p:tgtEl>
                                      </p:cBhvr>
                                      <p:to x="100000" y="90000"/>
                                    </p:animScale>
                                    <p:animScale>
                                      <p:cBhvr>
                                        <p:cTn id="37" dur="166" decel="50000">
                                          <p:stCondLst>
                                            <p:cond delay="1668"/>
                                          </p:stCondLst>
                                        </p:cTn>
                                        <p:tgtEl>
                                          <p:spTgt spid="10"/>
                                        </p:tgtEl>
                                      </p:cBhvr>
                                      <p:to x="100000" y="100000"/>
                                    </p:animScale>
                                    <p:animScale>
                                      <p:cBhvr>
                                        <p:cTn id="38" dur="26">
                                          <p:stCondLst>
                                            <p:cond delay="1808"/>
                                          </p:stCondLst>
                                        </p:cTn>
                                        <p:tgtEl>
                                          <p:spTgt spid="10"/>
                                        </p:tgtEl>
                                      </p:cBhvr>
                                      <p:to x="100000" y="95000"/>
                                    </p:animScale>
                                    <p:animScale>
                                      <p:cBhvr>
                                        <p:cTn id="39"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CCCD1-1E32-4F8B-9B56-60EECC5C2B34}"/>
              </a:ext>
            </a:extLst>
          </p:cNvPr>
          <p:cNvSpPr>
            <a:spLocks noGrp="1"/>
          </p:cNvSpPr>
          <p:nvPr>
            <p:ph type="title"/>
          </p:nvPr>
        </p:nvSpPr>
        <p:spPr>
          <a:xfrm>
            <a:off x="443061" y="1004130"/>
            <a:ext cx="6416820" cy="1131092"/>
          </a:xfrm>
        </p:spPr>
        <p:txBody>
          <a:bodyPr>
            <a:normAutofit/>
          </a:bodyPr>
          <a:lstStyle/>
          <a:p>
            <a:r>
              <a:rPr lang="en-US" sz="5400" b="1" u="sng" dirty="0">
                <a:solidFill>
                  <a:srgbClr val="FFC000"/>
                </a:solidFill>
                <a:latin typeface="Algerian" panose="04020705040A02060702" pitchFamily="82" charset="0"/>
              </a:rPr>
              <a:t>The planets</a:t>
            </a:r>
            <a:endParaRPr lang="en-IN" sz="5400" b="1" u="sng" dirty="0">
              <a:solidFill>
                <a:srgbClr val="FFC000"/>
              </a:solidFill>
              <a:latin typeface="Algerian" panose="04020705040A02060702" pitchFamily="82" charset="0"/>
            </a:endParaRPr>
          </a:p>
        </p:txBody>
      </p:sp>
      <p:pic>
        <p:nvPicPr>
          <p:cNvPr id="6" name="Picture Placeholder 5">
            <a:extLst>
              <a:ext uri="{FF2B5EF4-FFF2-40B4-BE49-F238E27FC236}">
                <a16:creationId xmlns:a16="http://schemas.microsoft.com/office/drawing/2014/main" id="{6502593E-CF2B-4336-B05B-8EC16B2C84FA}"/>
              </a:ext>
            </a:extLst>
          </p:cNvPr>
          <p:cNvPicPr>
            <a:picLocks noGrp="1" noChangeAspect="1"/>
          </p:cNvPicPr>
          <p:nvPr>
            <p:ph type="pic" idx="1"/>
          </p:nvPr>
        </p:nvPicPr>
        <p:blipFill>
          <a:blip r:embed="rId2">
            <a:extLst>
              <a:ext uri="{837473B0-CC2E-450A-ABE3-18F120FF3D39}">
                <a1611:picAttrSrcUrl xmlns:a1611="http://schemas.microsoft.com/office/drawing/2016/11/main" r:id="rId3"/>
              </a:ext>
            </a:extLst>
          </a:blip>
          <a:srcRect l="16096" r="16096"/>
          <a:stretch>
            <a:fillRect/>
          </a:stretch>
        </p:blipFill>
        <p:spPr>
          <a:xfrm>
            <a:off x="6096000" y="167552"/>
            <a:ext cx="5960882" cy="6950826"/>
          </a:xfrm>
        </p:spPr>
      </p:pic>
      <p:sp>
        <p:nvSpPr>
          <p:cNvPr id="4" name="Text Placeholder 3">
            <a:extLst>
              <a:ext uri="{FF2B5EF4-FFF2-40B4-BE49-F238E27FC236}">
                <a16:creationId xmlns:a16="http://schemas.microsoft.com/office/drawing/2014/main" id="{DF07376F-522C-4EEA-B09D-40BCC0DD7F8B}"/>
              </a:ext>
            </a:extLst>
          </p:cNvPr>
          <p:cNvSpPr>
            <a:spLocks noGrp="1"/>
          </p:cNvSpPr>
          <p:nvPr>
            <p:ph type="body" sz="half" idx="2"/>
          </p:nvPr>
        </p:nvSpPr>
        <p:spPr>
          <a:xfrm>
            <a:off x="0" y="2971800"/>
            <a:ext cx="6299774" cy="1828800"/>
          </a:xfrm>
        </p:spPr>
        <p:txBody>
          <a:bodyPr>
            <a:normAutofit fontScale="85000" lnSpcReduction="20000"/>
          </a:bodyPr>
          <a:lstStyle/>
          <a:p>
            <a:pPr algn="just"/>
            <a:r>
              <a:rPr lang="en-US" b="0" i="0" dirty="0">
                <a:solidFill>
                  <a:srgbClr val="202122"/>
                </a:solidFill>
                <a:effectLst/>
                <a:latin typeface="Arial" panose="020B0604020202020204" pitchFamily="34" charset="0"/>
              </a:rPr>
              <a:t> </a:t>
            </a:r>
            <a:r>
              <a:rPr lang="en-US" sz="2400" b="0" i="0" dirty="0">
                <a:solidFill>
                  <a:srgbClr val="C00000"/>
                </a:solidFill>
                <a:effectLst/>
                <a:latin typeface="Berlin Sans FB" panose="020E0602020502020306" pitchFamily="34" charset="0"/>
              </a:rPr>
              <a:t>The </a:t>
            </a:r>
            <a:r>
              <a:rPr lang="en-US" sz="2400" b="1" i="0" dirty="0">
                <a:solidFill>
                  <a:srgbClr val="C00000"/>
                </a:solidFill>
                <a:effectLst/>
                <a:latin typeface="Berlin Sans FB" panose="020E0602020502020306" pitchFamily="34" charset="0"/>
              </a:rPr>
              <a:t>planet</a:t>
            </a:r>
            <a:r>
              <a:rPr lang="en-US" sz="2400" b="0" i="0" dirty="0">
                <a:solidFill>
                  <a:srgbClr val="C00000"/>
                </a:solidFill>
                <a:effectLst/>
                <a:latin typeface="Berlin Sans FB" panose="020E0602020502020306" pitchFamily="34" charset="0"/>
              </a:rPr>
              <a:t> is an </a:t>
            </a:r>
            <a:r>
              <a:rPr lang="en-US" sz="2400" b="0" i="0" u="none" strike="noStrike" dirty="0">
                <a:solidFill>
                  <a:srgbClr val="C00000"/>
                </a:solidFill>
                <a:effectLst/>
                <a:latin typeface="Berlin Sans FB" panose="020E0602020502020306" pitchFamily="34" charset="0"/>
                <a:hlinkClick r:id="rId4" tooltip="Astronomical body">
                  <a:extLst>
                    <a:ext uri="{A12FA001-AC4F-418D-AE19-62706E023703}">
                      <ahyp:hlinkClr xmlns:ahyp="http://schemas.microsoft.com/office/drawing/2018/hyperlinkcolor" val="tx"/>
                    </a:ext>
                  </a:extLst>
                </a:hlinkClick>
              </a:rPr>
              <a:t>astronomical body</a:t>
            </a:r>
            <a:r>
              <a:rPr lang="en-US" sz="2400" b="0" i="0" dirty="0">
                <a:solidFill>
                  <a:srgbClr val="C00000"/>
                </a:solidFill>
                <a:effectLst/>
                <a:latin typeface="Berlin Sans FB" panose="020E0602020502020306" pitchFamily="34" charset="0"/>
              </a:rPr>
              <a:t> </a:t>
            </a:r>
            <a:r>
              <a:rPr lang="en-US" sz="2400" b="0" i="0" u="none" strike="noStrike" dirty="0">
                <a:solidFill>
                  <a:srgbClr val="C00000"/>
                </a:solidFill>
                <a:effectLst/>
                <a:latin typeface="Berlin Sans FB" panose="020E0602020502020306" pitchFamily="34" charset="0"/>
                <a:hlinkClick r:id="rId5" tooltip="Orbit">
                  <a:extLst>
                    <a:ext uri="{A12FA001-AC4F-418D-AE19-62706E023703}">
                      <ahyp:hlinkClr xmlns:ahyp="http://schemas.microsoft.com/office/drawing/2018/hyperlinkcolor" val="tx"/>
                    </a:ext>
                  </a:extLst>
                </a:hlinkClick>
              </a:rPr>
              <a:t>orbiting</a:t>
            </a:r>
            <a:r>
              <a:rPr lang="en-US" sz="2400" b="0" i="0" dirty="0">
                <a:solidFill>
                  <a:srgbClr val="C00000"/>
                </a:solidFill>
                <a:effectLst/>
                <a:latin typeface="Berlin Sans FB" panose="020E0602020502020306" pitchFamily="34" charset="0"/>
              </a:rPr>
              <a:t> a </a:t>
            </a:r>
            <a:r>
              <a:rPr lang="en-US" sz="2400" b="0" i="0" u="none" strike="noStrike" dirty="0">
                <a:solidFill>
                  <a:srgbClr val="C00000"/>
                </a:solidFill>
                <a:effectLst/>
                <a:latin typeface="Berlin Sans FB" panose="020E0602020502020306" pitchFamily="34" charset="0"/>
                <a:hlinkClick r:id="rId6" tooltip="Star">
                  <a:extLst>
                    <a:ext uri="{A12FA001-AC4F-418D-AE19-62706E023703}">
                      <ahyp:hlinkClr xmlns:ahyp="http://schemas.microsoft.com/office/drawing/2018/hyperlinkcolor" val="tx"/>
                    </a:ext>
                  </a:extLst>
                </a:hlinkClick>
              </a:rPr>
              <a:t>star</a:t>
            </a:r>
            <a:r>
              <a:rPr lang="en-US" sz="2400" b="0" i="0" dirty="0">
                <a:solidFill>
                  <a:srgbClr val="C00000"/>
                </a:solidFill>
                <a:effectLst/>
                <a:latin typeface="Berlin Sans FB" panose="020E0602020502020306" pitchFamily="34" charset="0"/>
              </a:rPr>
              <a:t> or </a:t>
            </a:r>
            <a:r>
              <a:rPr lang="en-US" sz="2400" b="0" i="0" u="none" strike="noStrike" dirty="0">
                <a:solidFill>
                  <a:srgbClr val="C00000"/>
                </a:solidFill>
                <a:effectLst/>
                <a:latin typeface="Berlin Sans FB" panose="020E0602020502020306" pitchFamily="34" charset="0"/>
                <a:hlinkClick r:id="rId7" tooltip="Stellar evolution">
                  <a:extLst>
                    <a:ext uri="{A12FA001-AC4F-418D-AE19-62706E023703}">
                      <ahyp:hlinkClr xmlns:ahyp="http://schemas.microsoft.com/office/drawing/2018/hyperlinkcolor" val="tx"/>
                    </a:ext>
                  </a:extLst>
                </a:hlinkClick>
              </a:rPr>
              <a:t>stellar remnant</a:t>
            </a:r>
            <a:r>
              <a:rPr lang="en-US" sz="2400" b="0" i="0" dirty="0">
                <a:solidFill>
                  <a:srgbClr val="C00000"/>
                </a:solidFill>
                <a:effectLst/>
                <a:latin typeface="Berlin Sans FB" panose="020E0602020502020306" pitchFamily="34" charset="0"/>
              </a:rPr>
              <a:t> that is massive enough to be </a:t>
            </a:r>
            <a:r>
              <a:rPr lang="en-US" sz="2400" b="0" i="0" u="none" strike="noStrike" dirty="0">
                <a:solidFill>
                  <a:srgbClr val="C00000"/>
                </a:solidFill>
                <a:effectLst/>
                <a:latin typeface="Berlin Sans FB" panose="020E0602020502020306" pitchFamily="34" charset="0"/>
                <a:hlinkClick r:id="rId8" tooltip="Hydrostatic equilibrium">
                  <a:extLst>
                    <a:ext uri="{A12FA001-AC4F-418D-AE19-62706E023703}">
                      <ahyp:hlinkClr xmlns:ahyp="http://schemas.microsoft.com/office/drawing/2018/hyperlinkcolor" val="tx"/>
                    </a:ext>
                  </a:extLst>
                </a:hlinkClick>
              </a:rPr>
              <a:t>rounded</a:t>
            </a:r>
            <a:r>
              <a:rPr lang="en-US" sz="2400" b="0" i="0" dirty="0">
                <a:solidFill>
                  <a:srgbClr val="C00000"/>
                </a:solidFill>
                <a:effectLst/>
                <a:latin typeface="Berlin Sans FB" panose="020E0602020502020306" pitchFamily="34" charset="0"/>
              </a:rPr>
              <a:t> by its own </a:t>
            </a:r>
            <a:r>
              <a:rPr lang="en-US" sz="2400" b="0" i="0" u="none" strike="noStrike" dirty="0">
                <a:solidFill>
                  <a:srgbClr val="C00000"/>
                </a:solidFill>
                <a:effectLst/>
                <a:latin typeface="Berlin Sans FB" panose="020E0602020502020306" pitchFamily="34" charset="0"/>
                <a:hlinkClick r:id="rId9" tooltip="Gravity">
                  <a:extLst>
                    <a:ext uri="{A12FA001-AC4F-418D-AE19-62706E023703}">
                      <ahyp:hlinkClr xmlns:ahyp="http://schemas.microsoft.com/office/drawing/2018/hyperlinkcolor" val="tx"/>
                    </a:ext>
                  </a:extLst>
                </a:hlinkClick>
              </a:rPr>
              <a:t>gravity</a:t>
            </a:r>
            <a:r>
              <a:rPr lang="en-US" sz="2400" b="0" i="0" dirty="0">
                <a:solidFill>
                  <a:srgbClr val="C00000"/>
                </a:solidFill>
                <a:effectLst/>
                <a:latin typeface="Berlin Sans FB" panose="020E0602020502020306" pitchFamily="34" charset="0"/>
              </a:rPr>
              <a:t>, is not massive enough to cause </a:t>
            </a:r>
            <a:r>
              <a:rPr lang="en-US" sz="2400" b="0" i="0" u="none" strike="noStrike" dirty="0">
                <a:solidFill>
                  <a:srgbClr val="C00000"/>
                </a:solidFill>
                <a:effectLst/>
                <a:latin typeface="Berlin Sans FB" panose="020E0602020502020306" pitchFamily="34" charset="0"/>
                <a:hlinkClick r:id="rId10">
                  <a:extLst>
                    <a:ext uri="{A12FA001-AC4F-418D-AE19-62706E023703}">
                      <ahyp:hlinkClr xmlns:ahyp="http://schemas.microsoft.com/office/drawing/2018/hyperlinkcolor" val="tx"/>
                    </a:ext>
                  </a:extLst>
                </a:hlinkClick>
              </a:rPr>
              <a:t>thermonuclear fusion</a:t>
            </a:r>
            <a:r>
              <a:rPr lang="en-US" sz="2400" b="0" i="0" dirty="0">
                <a:solidFill>
                  <a:srgbClr val="C00000"/>
                </a:solidFill>
                <a:effectLst/>
                <a:latin typeface="Berlin Sans FB" panose="020E0602020502020306" pitchFamily="34" charset="0"/>
              </a:rPr>
              <a:t>, and – according to the </a:t>
            </a:r>
            <a:r>
              <a:rPr lang="en-US" sz="2400" b="0" i="0" u="none" strike="noStrike" dirty="0">
                <a:solidFill>
                  <a:srgbClr val="C00000"/>
                </a:solidFill>
                <a:effectLst/>
                <a:latin typeface="Berlin Sans FB" panose="020E0602020502020306" pitchFamily="34" charset="0"/>
                <a:hlinkClick r:id="rId11" tooltip="International Astronomical Union">
                  <a:extLst>
                    <a:ext uri="{A12FA001-AC4F-418D-AE19-62706E023703}">
                      <ahyp:hlinkClr xmlns:ahyp="http://schemas.microsoft.com/office/drawing/2018/hyperlinkcolor" val="tx"/>
                    </a:ext>
                  </a:extLst>
                </a:hlinkClick>
              </a:rPr>
              <a:t>International Astronomical Union</a:t>
            </a:r>
            <a:r>
              <a:rPr lang="en-US" sz="2400" b="0" i="0" dirty="0">
                <a:solidFill>
                  <a:srgbClr val="C00000"/>
                </a:solidFill>
                <a:effectLst/>
                <a:latin typeface="Berlin Sans FB" panose="020E0602020502020306" pitchFamily="34" charset="0"/>
              </a:rPr>
              <a:t> .Names of planets are Mercury, Venus ,Earth ,Mars, </a:t>
            </a:r>
            <a:r>
              <a:rPr lang="en-US" sz="2400" b="0" i="0" dirty="0" err="1">
                <a:solidFill>
                  <a:srgbClr val="C00000"/>
                </a:solidFill>
                <a:effectLst/>
                <a:latin typeface="Berlin Sans FB" panose="020E0602020502020306" pitchFamily="34" charset="0"/>
              </a:rPr>
              <a:t>Jupiter,Saturn,Uranus,Neptune</a:t>
            </a:r>
            <a:endParaRPr lang="en-IN" sz="2400" dirty="0">
              <a:solidFill>
                <a:srgbClr val="C00000"/>
              </a:solidFill>
              <a:latin typeface="Berlin Sans FB" panose="020E0602020502020306" pitchFamily="34" charset="0"/>
            </a:endParaRPr>
          </a:p>
        </p:txBody>
      </p:sp>
      <p:sp>
        <p:nvSpPr>
          <p:cNvPr id="7" name="TextBox 6">
            <a:extLst>
              <a:ext uri="{FF2B5EF4-FFF2-40B4-BE49-F238E27FC236}">
                <a16:creationId xmlns:a16="http://schemas.microsoft.com/office/drawing/2014/main" id="{CBC0F270-BC4D-4A66-9C77-BB3D3796C916}"/>
              </a:ext>
            </a:extLst>
          </p:cNvPr>
          <p:cNvSpPr txBox="1"/>
          <p:nvPr/>
        </p:nvSpPr>
        <p:spPr>
          <a:xfrm>
            <a:off x="6627042" y="5486400"/>
            <a:ext cx="5429839" cy="230832"/>
          </a:xfrm>
          <a:prstGeom prst="rect">
            <a:avLst/>
          </a:prstGeom>
          <a:noFill/>
        </p:spPr>
        <p:txBody>
          <a:bodyPr wrap="square" rtlCol="0">
            <a:spAutoFit/>
          </a:bodyPr>
          <a:lstStyle/>
          <a:p>
            <a:r>
              <a:rPr lang="en-IN" sz="900">
                <a:hlinkClick r:id="rId3" tooltip="https://freepngimg.com/png/72057-planet-planets-system-solar-icon-free-download-png-hd"/>
              </a:rPr>
              <a:t>This Photo</a:t>
            </a:r>
            <a:r>
              <a:rPr lang="en-IN" sz="900"/>
              <a:t> by Unknown Author is licensed under </a:t>
            </a:r>
            <a:r>
              <a:rPr lang="en-IN" sz="900">
                <a:hlinkClick r:id="rId12" tooltip="https://creativecommons.org/licenses/by-nc/3.0/"/>
              </a:rPr>
              <a:t>CC BY-NC</a:t>
            </a:r>
            <a:endParaRPr lang="en-IN" sz="900"/>
          </a:p>
        </p:txBody>
      </p:sp>
    </p:spTree>
    <p:extLst>
      <p:ext uri="{BB962C8B-B14F-4D97-AF65-F5344CB8AC3E}">
        <p14:creationId xmlns:p14="http://schemas.microsoft.com/office/powerpoint/2010/main" val="4126316865"/>
      </p:ext>
    </p:extLst>
  </p:cSld>
  <p:clrMapOvr>
    <a:masterClrMapping/>
  </p:clrMapOvr>
  <mc:AlternateContent xmlns:mc="http://schemas.openxmlformats.org/markup-compatibility/2006" xmlns:p14="http://schemas.microsoft.com/office/powerpoint/2010/main">
    <mc:Choice Requires="p14">
      <p:transition spd="slow" advClick="0" advTm="4000">
        <p14:reveal/>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nodeType="clickEffect">
                                  <p:stCondLst>
                                    <p:cond delay="0"/>
                                  </p:stCondLst>
                                  <p:childTnLst>
                                    <p:animEffect transition="out" filter="fade">
                                      <p:cBhvr>
                                        <p:cTn id="6" dur="2000"/>
                                        <p:tgtEl>
                                          <p:spTgt spid="6"/>
                                        </p:tgtEl>
                                      </p:cBhvr>
                                    </p:animEffect>
                                    <p:anim calcmode="lin" valueType="num">
                                      <p:cBhvr>
                                        <p:cTn id="7" dur="2000"/>
                                        <p:tgtEl>
                                          <p:spTgt spid="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6"/>
                                        </p:tgtEl>
                                        <p:attrNameLst>
                                          <p:attrName>ppt_h</p:attrName>
                                        </p:attrNameLst>
                                      </p:cBhvr>
                                      <p:tavLst>
                                        <p:tav tm="0">
                                          <p:val>
                                            <p:strVal val="ppt_h"/>
                                          </p:val>
                                        </p:tav>
                                        <p:tav tm="100000">
                                          <p:val>
                                            <p:strVal val="ppt_h"/>
                                          </p:val>
                                        </p:tav>
                                      </p:tavLst>
                                    </p:anim>
                                    <p:set>
                                      <p:cBhvr>
                                        <p:cTn id="9" dur="1" fill="hold">
                                          <p:stCondLst>
                                            <p:cond delay="1999"/>
                                          </p:stCondLst>
                                        </p:cTn>
                                        <p:tgtEl>
                                          <p:spTgt spid="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5" presetClass="emph" presetSubtype="0" fill="hold" grpId="0" nodeType="clickEffect">
                                  <p:stCondLst>
                                    <p:cond delay="0"/>
                                  </p:stCondLst>
                                  <p:childTnLst>
                                    <p:animClr clrSpc="hsl" dir="cw">
                                      <p:cBhvr override="childStyle">
                                        <p:cTn id="19" dur="500" fill="hold"/>
                                        <p:tgtEl>
                                          <p:spTgt spid="4">
                                            <p:txEl>
                                              <p:pRg st="0" end="0"/>
                                            </p:txEl>
                                          </p:spTgt>
                                        </p:tgtEl>
                                        <p:attrNameLst>
                                          <p:attrName>style.color</p:attrName>
                                        </p:attrNameLst>
                                      </p:cBhvr>
                                      <p:by>
                                        <p:hsl h="0" s="-70588" l="0"/>
                                      </p:by>
                                    </p:animClr>
                                    <p:animClr clrSpc="hsl" dir="cw">
                                      <p:cBhvr>
                                        <p:cTn id="20" dur="500" fill="hold"/>
                                        <p:tgtEl>
                                          <p:spTgt spid="4">
                                            <p:txEl>
                                              <p:pRg st="0" end="0"/>
                                            </p:txEl>
                                          </p:spTgt>
                                        </p:tgtEl>
                                        <p:attrNameLst>
                                          <p:attrName>fillcolor</p:attrName>
                                        </p:attrNameLst>
                                      </p:cBhvr>
                                      <p:by>
                                        <p:hsl h="0" s="-70588" l="0"/>
                                      </p:by>
                                    </p:animClr>
                                    <p:animClr clrSpc="hsl" dir="cw">
                                      <p:cBhvr>
                                        <p:cTn id="21" dur="500" fill="hold"/>
                                        <p:tgtEl>
                                          <p:spTgt spid="4">
                                            <p:txEl>
                                              <p:pRg st="0" end="0"/>
                                            </p:txEl>
                                          </p:spTgt>
                                        </p:tgtEl>
                                        <p:attrNameLst>
                                          <p:attrName>stroke.color</p:attrName>
                                        </p:attrNameLst>
                                      </p:cBhvr>
                                      <p:by>
                                        <p:hsl h="0" s="-70588" l="0"/>
                                      </p:by>
                                    </p:animClr>
                                    <p:set>
                                      <p:cBhvr>
                                        <p:cTn id="22" dur="500" fill="hold"/>
                                        <p:tgtEl>
                                          <p:spTgt spid="4">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A627-0A75-4165-B4F9-D02ED8D29F3F}"/>
              </a:ext>
            </a:extLst>
          </p:cNvPr>
          <p:cNvSpPr>
            <a:spLocks noGrp="1"/>
          </p:cNvSpPr>
          <p:nvPr>
            <p:ph type="title"/>
          </p:nvPr>
        </p:nvSpPr>
        <p:spPr>
          <a:xfrm>
            <a:off x="1" y="1600200"/>
            <a:ext cx="5957740" cy="1371600"/>
          </a:xfrm>
        </p:spPr>
        <p:txBody>
          <a:bodyPr/>
          <a:lstStyle/>
          <a:p>
            <a:r>
              <a:rPr lang="en-US" dirty="0">
                <a:latin typeface="Algerian" panose="04020705040A02060702" pitchFamily="82" charset="0"/>
              </a:rPr>
              <a:t>                  </a:t>
            </a:r>
            <a:r>
              <a:rPr lang="en-US" sz="6600" b="1" u="sng" dirty="0">
                <a:solidFill>
                  <a:schemeClr val="accent6">
                    <a:lumMod val="60000"/>
                    <a:lumOff val="40000"/>
                  </a:schemeClr>
                </a:solidFill>
                <a:latin typeface="Algerian" panose="04020705040A02060702" pitchFamily="82" charset="0"/>
              </a:rPr>
              <a:t>MERCURY</a:t>
            </a:r>
            <a:endParaRPr lang="en-IN" sz="6600" b="1" u="sng" dirty="0">
              <a:solidFill>
                <a:schemeClr val="accent6">
                  <a:lumMod val="60000"/>
                  <a:lumOff val="40000"/>
                </a:schemeClr>
              </a:solidFill>
              <a:latin typeface="Algerian" panose="04020705040A02060702" pitchFamily="82" charset="0"/>
            </a:endParaRPr>
          </a:p>
        </p:txBody>
      </p:sp>
      <p:pic>
        <p:nvPicPr>
          <p:cNvPr id="6" name="Picture Placeholder 5">
            <a:extLst>
              <a:ext uri="{FF2B5EF4-FFF2-40B4-BE49-F238E27FC236}">
                <a16:creationId xmlns:a16="http://schemas.microsoft.com/office/drawing/2014/main" id="{A6709899-8CA9-4E85-83C2-71AD42C8469E}"/>
              </a:ext>
            </a:extLst>
          </p:cNvPr>
          <p:cNvPicPr>
            <a:picLocks noGrp="1" noChangeAspect="1"/>
          </p:cNvPicPr>
          <p:nvPr>
            <p:ph type="pic" idx="1"/>
          </p:nvPr>
        </p:nvPicPr>
        <p:blipFill>
          <a:blip r:embed="rId2">
            <a:extLst>
              <a:ext uri="{837473B0-CC2E-450A-ABE3-18F120FF3D39}">
                <a1611:picAttrSrcUrl xmlns:a1611="http://schemas.microsoft.com/office/drawing/2016/11/main" r:id="rId3"/>
              </a:ext>
            </a:extLst>
          </a:blip>
          <a:srcRect l="18694" r="18694"/>
          <a:stretch>
            <a:fillRect/>
          </a:stretch>
        </p:blipFill>
        <p:spPr>
          <a:xfrm>
            <a:off x="6234261" y="914400"/>
            <a:ext cx="5957738" cy="5458120"/>
          </a:xfrm>
        </p:spPr>
      </p:pic>
      <p:sp>
        <p:nvSpPr>
          <p:cNvPr id="4" name="Text Placeholder 3">
            <a:extLst>
              <a:ext uri="{FF2B5EF4-FFF2-40B4-BE49-F238E27FC236}">
                <a16:creationId xmlns:a16="http://schemas.microsoft.com/office/drawing/2014/main" id="{AAEC2FD3-B3CF-4A74-9285-7EA49E2A9D4A}"/>
              </a:ext>
            </a:extLst>
          </p:cNvPr>
          <p:cNvSpPr>
            <a:spLocks noGrp="1"/>
          </p:cNvSpPr>
          <p:nvPr>
            <p:ph type="body" sz="half" idx="2"/>
          </p:nvPr>
        </p:nvSpPr>
        <p:spPr>
          <a:xfrm>
            <a:off x="1" y="2971799"/>
            <a:ext cx="6096000" cy="2976513"/>
          </a:xfrm>
        </p:spPr>
        <p:txBody>
          <a:bodyPr>
            <a:noAutofit/>
          </a:bodyPr>
          <a:lstStyle/>
          <a:p>
            <a:r>
              <a:rPr lang="en-US" sz="2400" b="1" i="1" dirty="0">
                <a:solidFill>
                  <a:schemeClr val="accent3">
                    <a:lumMod val="75000"/>
                  </a:schemeClr>
                </a:solidFill>
                <a:effectLst/>
                <a:latin typeface="Bahnschrift SemiLight" panose="020B0502040204020203" pitchFamily="34" charset="0"/>
              </a:rPr>
              <a:t>Mercury</a:t>
            </a:r>
            <a:r>
              <a:rPr lang="en-US" sz="2400" b="0" i="1" dirty="0">
                <a:solidFill>
                  <a:schemeClr val="accent3">
                    <a:lumMod val="75000"/>
                  </a:schemeClr>
                </a:solidFill>
                <a:effectLst/>
                <a:latin typeface="Bahnschrift SemiLight" panose="020B0502040204020203" pitchFamily="34" charset="0"/>
              </a:rPr>
              <a:t> is the smallest </a:t>
            </a:r>
            <a:r>
              <a:rPr lang="en-US" sz="2400" b="0" i="1" u="none" strike="noStrike" dirty="0">
                <a:solidFill>
                  <a:schemeClr val="accent3">
                    <a:lumMod val="75000"/>
                  </a:schemeClr>
                </a:solidFill>
                <a:effectLst/>
                <a:latin typeface="Bahnschrift SemiLight" panose="020B0502040204020203" pitchFamily="34" charset="0"/>
                <a:hlinkClick r:id="rId4">
                  <a:extLst>
                    <a:ext uri="{A12FA001-AC4F-418D-AE19-62706E023703}">
                      <ahyp:hlinkClr xmlns:ahyp="http://schemas.microsoft.com/office/drawing/2018/hyperlinkcolor" val="tx"/>
                    </a:ext>
                  </a:extLst>
                </a:hlinkClick>
              </a:rPr>
              <a:t>planet</a:t>
            </a:r>
            <a:r>
              <a:rPr lang="en-US" sz="2400" b="0" i="1" dirty="0">
                <a:solidFill>
                  <a:schemeClr val="accent3">
                    <a:lumMod val="75000"/>
                  </a:schemeClr>
                </a:solidFill>
                <a:effectLst/>
                <a:latin typeface="Bahnschrift SemiLight" panose="020B0502040204020203" pitchFamily="34" charset="0"/>
              </a:rPr>
              <a:t> in the </a:t>
            </a:r>
            <a:r>
              <a:rPr lang="en-US" sz="2400" b="0" i="1" u="none" strike="noStrike" dirty="0">
                <a:solidFill>
                  <a:schemeClr val="accent3">
                    <a:lumMod val="75000"/>
                  </a:schemeClr>
                </a:solidFill>
                <a:effectLst/>
                <a:latin typeface="Bahnschrift SemiLight" panose="020B0502040204020203" pitchFamily="34" charset="0"/>
                <a:hlinkClick r:id="rId5" tooltip="Solar System">
                  <a:extLst>
                    <a:ext uri="{A12FA001-AC4F-418D-AE19-62706E023703}">
                      <ahyp:hlinkClr xmlns:ahyp="http://schemas.microsoft.com/office/drawing/2018/hyperlinkcolor" val="tx"/>
                    </a:ext>
                  </a:extLst>
                </a:hlinkClick>
              </a:rPr>
              <a:t>Solar System</a:t>
            </a:r>
            <a:r>
              <a:rPr lang="en-US" sz="2400" b="0" i="1" dirty="0">
                <a:solidFill>
                  <a:schemeClr val="accent3">
                    <a:lumMod val="75000"/>
                  </a:schemeClr>
                </a:solidFill>
                <a:effectLst/>
                <a:latin typeface="Bahnschrift SemiLight" panose="020B0502040204020203" pitchFamily="34" charset="0"/>
              </a:rPr>
              <a:t> and the closest to the </a:t>
            </a:r>
            <a:r>
              <a:rPr lang="en-US" sz="2400" b="0" i="1" u="none" strike="noStrike" dirty="0">
                <a:solidFill>
                  <a:schemeClr val="accent3">
                    <a:lumMod val="75000"/>
                  </a:schemeClr>
                </a:solidFill>
                <a:effectLst/>
                <a:latin typeface="Bahnschrift SemiLight" panose="020B0502040204020203" pitchFamily="34" charset="0"/>
                <a:hlinkClick r:id="rId6" tooltip="Sun">
                  <a:extLst>
                    <a:ext uri="{A12FA001-AC4F-418D-AE19-62706E023703}">
                      <ahyp:hlinkClr xmlns:ahyp="http://schemas.microsoft.com/office/drawing/2018/hyperlinkcolor" val="tx"/>
                    </a:ext>
                  </a:extLst>
                </a:hlinkClick>
              </a:rPr>
              <a:t>Sun</a:t>
            </a:r>
            <a:r>
              <a:rPr lang="en-US" sz="2400" b="0" i="1" dirty="0">
                <a:solidFill>
                  <a:schemeClr val="accent3">
                    <a:lumMod val="75000"/>
                  </a:schemeClr>
                </a:solidFill>
                <a:effectLst/>
                <a:latin typeface="Bahnschrift SemiLight" panose="020B0502040204020203" pitchFamily="34" charset="0"/>
              </a:rPr>
              <a:t>. Its orbit around the Sun takes 87.97 Earth days, the shortest of all the Sun's planets. It is named after the Roman god Mercurius (</a:t>
            </a:r>
            <a:r>
              <a:rPr lang="en-US" sz="2400" b="0" i="1" u="none" strike="noStrike" dirty="0">
                <a:solidFill>
                  <a:schemeClr val="accent3">
                    <a:lumMod val="75000"/>
                  </a:schemeClr>
                </a:solidFill>
                <a:effectLst/>
                <a:latin typeface="Bahnschrift SemiLight" panose="020B0502040204020203" pitchFamily="34" charset="0"/>
                <a:hlinkClick r:id="rId7" tooltip="Mercury (mythology)">
                  <a:extLst>
                    <a:ext uri="{A12FA001-AC4F-418D-AE19-62706E023703}">
                      <ahyp:hlinkClr xmlns:ahyp="http://schemas.microsoft.com/office/drawing/2018/hyperlinkcolor" val="tx"/>
                    </a:ext>
                  </a:extLst>
                </a:hlinkClick>
              </a:rPr>
              <a:t>Mercury</a:t>
            </a:r>
            <a:r>
              <a:rPr lang="en-US" sz="2400" b="0" i="1" dirty="0">
                <a:solidFill>
                  <a:schemeClr val="accent3">
                    <a:lumMod val="75000"/>
                  </a:schemeClr>
                </a:solidFill>
                <a:effectLst/>
                <a:latin typeface="Bahnschrift SemiLight" panose="020B0502040204020203" pitchFamily="34" charset="0"/>
              </a:rPr>
              <a:t>), god of commerce, messenger of the gods, and mediator between gods and mortals, corresponding to the Greek god </a:t>
            </a:r>
            <a:r>
              <a:rPr lang="en-US" sz="2400" b="0" i="1" u="none" strike="noStrike" dirty="0">
                <a:solidFill>
                  <a:schemeClr val="accent3">
                    <a:lumMod val="75000"/>
                  </a:schemeClr>
                </a:solidFill>
                <a:effectLst/>
                <a:latin typeface="Bahnschrift SemiLight" panose="020B0502040204020203" pitchFamily="34" charset="0"/>
                <a:hlinkClick r:id="rId8" tooltip="Venus">
                  <a:extLst>
                    <a:ext uri="{A12FA001-AC4F-418D-AE19-62706E023703}">
                      <ahyp:hlinkClr xmlns:ahyp="http://schemas.microsoft.com/office/drawing/2018/hyperlinkcolor" val="tx"/>
                    </a:ext>
                  </a:extLst>
                </a:hlinkClick>
              </a:rPr>
              <a:t>Hermes</a:t>
            </a:r>
            <a:r>
              <a:rPr lang="en-US" sz="2400" b="0" i="1" dirty="0">
                <a:solidFill>
                  <a:schemeClr val="accent3">
                    <a:lumMod val="75000"/>
                  </a:schemeClr>
                </a:solidFill>
                <a:effectLst/>
                <a:latin typeface="Bahnschrift SemiLight" panose="020B0502040204020203" pitchFamily="34" charset="0"/>
              </a:rPr>
              <a:t> </a:t>
            </a:r>
            <a:endParaRPr lang="en-IN" sz="2400" i="1" dirty="0">
              <a:solidFill>
                <a:schemeClr val="accent3">
                  <a:lumMod val="75000"/>
                </a:schemeClr>
              </a:solidFill>
              <a:latin typeface="Bahnschrift SemiLight" panose="020B0502040204020203" pitchFamily="34" charset="0"/>
            </a:endParaRPr>
          </a:p>
        </p:txBody>
      </p:sp>
      <p:sp>
        <p:nvSpPr>
          <p:cNvPr id="7" name="TextBox 6">
            <a:extLst>
              <a:ext uri="{FF2B5EF4-FFF2-40B4-BE49-F238E27FC236}">
                <a16:creationId xmlns:a16="http://schemas.microsoft.com/office/drawing/2014/main" id="{E8B85366-0535-418B-A11E-5FFB13310C80}"/>
              </a:ext>
            </a:extLst>
          </p:cNvPr>
          <p:cNvSpPr txBox="1"/>
          <p:nvPr/>
        </p:nvSpPr>
        <p:spPr>
          <a:xfrm>
            <a:off x="7536253" y="5486400"/>
            <a:ext cx="3280974" cy="230832"/>
          </a:xfrm>
          <a:prstGeom prst="rect">
            <a:avLst/>
          </a:prstGeom>
          <a:noFill/>
        </p:spPr>
        <p:txBody>
          <a:bodyPr wrap="square" rtlCol="0">
            <a:spAutoFit/>
          </a:bodyPr>
          <a:lstStyle/>
          <a:p>
            <a:r>
              <a:rPr lang="en-IN" sz="900">
                <a:hlinkClick r:id="rId3" tooltip="https://www.universetoday.com/100084/take-a-spin-around-mercury/"/>
              </a:rPr>
              <a:t>This Photo</a:t>
            </a:r>
            <a:r>
              <a:rPr lang="en-IN" sz="900"/>
              <a:t> by Unknown Author is licensed under </a:t>
            </a:r>
            <a:r>
              <a:rPr lang="en-IN" sz="900">
                <a:hlinkClick r:id="rId9" tooltip="https://creativecommons.org/licenses/by/3.0/"/>
              </a:rPr>
              <a:t>CC BY</a:t>
            </a:r>
            <a:endParaRPr lang="en-IN" sz="900"/>
          </a:p>
        </p:txBody>
      </p:sp>
    </p:spTree>
    <p:extLst>
      <p:ext uri="{BB962C8B-B14F-4D97-AF65-F5344CB8AC3E}">
        <p14:creationId xmlns:p14="http://schemas.microsoft.com/office/powerpoint/2010/main" val="1301766138"/>
      </p:ext>
    </p:extLst>
  </p:cSld>
  <p:clrMapOvr>
    <a:masterClrMapping/>
  </p:clrMapOvr>
  <mc:AlternateContent xmlns:mc="http://schemas.openxmlformats.org/markup-compatibility/2006" xmlns:p14="http://schemas.microsoft.com/office/powerpoint/2010/main">
    <mc:Choice Requires="p14">
      <p:transition spd="slow" advClick="0" advTm="4000">
        <p14:reveal/>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fltVal val="0"/>
                                          </p:val>
                                        </p:tav>
                                        <p:tav tm="100000">
                                          <p:val>
                                            <p:strVal val="#ppt_w"/>
                                          </p:val>
                                        </p:tav>
                                      </p:tavLst>
                                    </p:anim>
                                    <p:anim calcmode="lin" valueType="num">
                                      <p:cBhvr>
                                        <p:cTn id="18" dur="1000" fill="hold"/>
                                        <p:tgtEl>
                                          <p:spTgt spid="6"/>
                                        </p:tgtEl>
                                        <p:attrNameLst>
                                          <p:attrName>ppt_h</p:attrName>
                                        </p:attrNameLst>
                                      </p:cBhvr>
                                      <p:tavLst>
                                        <p:tav tm="0">
                                          <p:val>
                                            <p:fltVal val="0"/>
                                          </p:val>
                                        </p:tav>
                                        <p:tav tm="100000">
                                          <p:val>
                                            <p:strVal val="#ppt_h"/>
                                          </p:val>
                                        </p:tav>
                                      </p:tavLst>
                                    </p:anim>
                                    <p:anim calcmode="lin" valueType="num">
                                      <p:cBhvr>
                                        <p:cTn id="19" dur="1000" fill="hold"/>
                                        <p:tgtEl>
                                          <p:spTgt spid="6"/>
                                        </p:tgtEl>
                                        <p:attrNameLst>
                                          <p:attrName>style.rotation</p:attrName>
                                        </p:attrNameLst>
                                      </p:cBhvr>
                                      <p:tavLst>
                                        <p:tav tm="0">
                                          <p:val>
                                            <p:fltVal val="90"/>
                                          </p:val>
                                        </p:tav>
                                        <p:tav tm="100000">
                                          <p:val>
                                            <p:fltVal val="0"/>
                                          </p:val>
                                        </p:tav>
                                      </p:tavLst>
                                    </p:anim>
                                    <p:animEffect transition="in" filter="fade">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4C789-DCFC-4A95-9C4C-BA5BD6271B44}"/>
              </a:ext>
            </a:extLst>
          </p:cNvPr>
          <p:cNvSpPr>
            <a:spLocks noGrp="1"/>
          </p:cNvSpPr>
          <p:nvPr>
            <p:ph type="title"/>
          </p:nvPr>
        </p:nvSpPr>
        <p:spPr>
          <a:xfrm>
            <a:off x="1" y="1143000"/>
            <a:ext cx="5420412" cy="1336249"/>
          </a:xfrm>
        </p:spPr>
        <p:txBody>
          <a:bodyPr/>
          <a:lstStyle/>
          <a:p>
            <a:r>
              <a:rPr lang="en-US" dirty="0">
                <a:latin typeface="Algerian" panose="04020705040A02060702" pitchFamily="82" charset="0"/>
              </a:rPr>
              <a:t>                        </a:t>
            </a:r>
            <a:r>
              <a:rPr lang="en-US" sz="5400" b="1" u="sng" dirty="0" err="1">
                <a:solidFill>
                  <a:schemeClr val="accent6">
                    <a:lumMod val="75000"/>
                  </a:schemeClr>
                </a:solidFill>
                <a:latin typeface="Algerian" panose="04020705040A02060702" pitchFamily="82" charset="0"/>
              </a:rPr>
              <a:t>venus</a:t>
            </a:r>
            <a:endParaRPr lang="en-IN" sz="5400" b="1" u="sng" dirty="0">
              <a:solidFill>
                <a:schemeClr val="accent6">
                  <a:lumMod val="75000"/>
                </a:schemeClr>
              </a:solidFill>
              <a:latin typeface="Algerian" panose="04020705040A02060702" pitchFamily="82" charset="0"/>
            </a:endParaRPr>
          </a:p>
        </p:txBody>
      </p:sp>
      <p:pic>
        <p:nvPicPr>
          <p:cNvPr id="6" name="Picture Placeholder 5">
            <a:extLst>
              <a:ext uri="{FF2B5EF4-FFF2-40B4-BE49-F238E27FC236}">
                <a16:creationId xmlns:a16="http://schemas.microsoft.com/office/drawing/2014/main" id="{7CD6D7A1-7904-4119-8601-091A704D90ED}"/>
              </a:ext>
            </a:extLst>
          </p:cNvPr>
          <p:cNvPicPr>
            <a:picLocks noGrp="1" noChangeAspect="1"/>
          </p:cNvPicPr>
          <p:nvPr>
            <p:ph type="pic" idx="1"/>
          </p:nvPr>
        </p:nvPicPr>
        <p:blipFill>
          <a:blip r:embed="rId2">
            <a:extLst>
              <a:ext uri="{837473B0-CC2E-450A-ABE3-18F120FF3D39}">
                <a1611:picAttrSrcUrl xmlns:a1611="http://schemas.microsoft.com/office/drawing/2016/11/main" r:id="rId3"/>
              </a:ext>
            </a:extLst>
          </a:blip>
          <a:srcRect t="3871" b="3871"/>
          <a:stretch>
            <a:fillRect/>
          </a:stretch>
        </p:blipFill>
        <p:spPr>
          <a:xfrm>
            <a:off x="5816600" y="914400"/>
            <a:ext cx="6192838" cy="5713413"/>
          </a:xfrm>
        </p:spPr>
      </p:pic>
      <p:sp>
        <p:nvSpPr>
          <p:cNvPr id="4" name="Text Placeholder 3">
            <a:extLst>
              <a:ext uri="{FF2B5EF4-FFF2-40B4-BE49-F238E27FC236}">
                <a16:creationId xmlns:a16="http://schemas.microsoft.com/office/drawing/2014/main" id="{0DA080F6-F7A4-4B40-BD4C-2D58C5F0A216}"/>
              </a:ext>
            </a:extLst>
          </p:cNvPr>
          <p:cNvSpPr>
            <a:spLocks noGrp="1"/>
          </p:cNvSpPr>
          <p:nvPr>
            <p:ph type="body" sz="half" idx="2"/>
          </p:nvPr>
        </p:nvSpPr>
        <p:spPr>
          <a:xfrm>
            <a:off x="1" y="2971799"/>
            <a:ext cx="5816338" cy="3579829"/>
          </a:xfrm>
        </p:spPr>
        <p:txBody>
          <a:bodyPr>
            <a:noAutofit/>
          </a:bodyPr>
          <a:lstStyle/>
          <a:p>
            <a:r>
              <a:rPr lang="en-US" sz="2000" b="1" i="1" dirty="0">
                <a:solidFill>
                  <a:schemeClr val="accent1">
                    <a:lumMod val="60000"/>
                    <a:lumOff val="40000"/>
                  </a:schemeClr>
                </a:solidFill>
                <a:effectLst/>
                <a:latin typeface="Bahnschrift Light" panose="020B0502040204020203" pitchFamily="34" charset="0"/>
              </a:rPr>
              <a:t>Venus is the second </a:t>
            </a:r>
            <a:r>
              <a:rPr lang="en-US" sz="2000" b="1" i="1" u="none" strike="noStrike" dirty="0">
                <a:solidFill>
                  <a:schemeClr val="accent1">
                    <a:lumMod val="60000"/>
                    <a:lumOff val="40000"/>
                  </a:schemeClr>
                </a:solidFill>
                <a:effectLst/>
                <a:latin typeface="Bahnschrift Light" panose="020B0502040204020203" pitchFamily="34" charset="0"/>
                <a:hlinkClick r:id="rId4" tooltip="Planet">
                  <a:extLst>
                    <a:ext uri="{A12FA001-AC4F-418D-AE19-62706E023703}">
                      <ahyp:hlinkClr xmlns:ahyp="http://schemas.microsoft.com/office/drawing/2018/hyperlinkcolor" val="tx"/>
                    </a:ext>
                  </a:extLst>
                </a:hlinkClick>
              </a:rPr>
              <a:t>planet</a:t>
            </a:r>
            <a:r>
              <a:rPr lang="en-US" sz="2000" b="1" i="1" dirty="0">
                <a:solidFill>
                  <a:schemeClr val="accent1">
                    <a:lumMod val="60000"/>
                    <a:lumOff val="40000"/>
                  </a:schemeClr>
                </a:solidFill>
                <a:effectLst/>
                <a:latin typeface="Bahnschrift Light" panose="020B0502040204020203" pitchFamily="34" charset="0"/>
              </a:rPr>
              <a:t> from the </a:t>
            </a:r>
            <a:r>
              <a:rPr lang="en-US" sz="2000" b="1" i="1" u="none" strike="noStrike" dirty="0">
                <a:solidFill>
                  <a:schemeClr val="accent1">
                    <a:lumMod val="60000"/>
                    <a:lumOff val="40000"/>
                  </a:schemeClr>
                </a:solidFill>
                <a:effectLst/>
                <a:latin typeface="Bahnschrift Light" panose="020B0502040204020203" pitchFamily="34" charset="0"/>
                <a:hlinkClick r:id="rId5" tooltip="Sun">
                  <a:extLst>
                    <a:ext uri="{A12FA001-AC4F-418D-AE19-62706E023703}">
                      <ahyp:hlinkClr xmlns:ahyp="http://schemas.microsoft.com/office/drawing/2018/hyperlinkcolor" val="tx"/>
                    </a:ext>
                  </a:extLst>
                </a:hlinkClick>
              </a:rPr>
              <a:t>Sun</a:t>
            </a:r>
            <a:r>
              <a:rPr lang="en-US" sz="2000" b="1" i="1" dirty="0">
                <a:solidFill>
                  <a:schemeClr val="accent1">
                    <a:lumMod val="60000"/>
                    <a:lumOff val="40000"/>
                  </a:schemeClr>
                </a:solidFill>
                <a:effectLst/>
                <a:latin typeface="Bahnschrift Light" panose="020B0502040204020203" pitchFamily="34" charset="0"/>
              </a:rPr>
              <a:t>. It is named after the </a:t>
            </a:r>
            <a:r>
              <a:rPr lang="en-US" sz="2000" b="1" i="1" u="none" strike="noStrike" dirty="0">
                <a:solidFill>
                  <a:schemeClr val="accent1">
                    <a:lumMod val="60000"/>
                    <a:lumOff val="40000"/>
                  </a:schemeClr>
                </a:solidFill>
                <a:effectLst/>
                <a:latin typeface="Bahnschrift Light" panose="020B0502040204020203" pitchFamily="34" charset="0"/>
                <a:hlinkClick r:id="rId6" tooltip="Venus (mythology)">
                  <a:extLst>
                    <a:ext uri="{A12FA001-AC4F-418D-AE19-62706E023703}">
                      <ahyp:hlinkClr xmlns:ahyp="http://schemas.microsoft.com/office/drawing/2018/hyperlinkcolor" val="tx"/>
                    </a:ext>
                  </a:extLst>
                </a:hlinkClick>
              </a:rPr>
              <a:t>Roman goddess of love and beauty</a:t>
            </a:r>
            <a:r>
              <a:rPr lang="en-US" sz="2000" b="1" i="1" dirty="0">
                <a:solidFill>
                  <a:schemeClr val="accent1">
                    <a:lumMod val="60000"/>
                    <a:lumOff val="40000"/>
                  </a:schemeClr>
                </a:solidFill>
                <a:effectLst/>
                <a:latin typeface="Bahnschrift Light" panose="020B0502040204020203" pitchFamily="34" charset="0"/>
              </a:rPr>
              <a:t>. As </a:t>
            </a:r>
            <a:r>
              <a:rPr lang="en-US" sz="2000" b="1" i="1" u="none" strike="noStrike" dirty="0">
                <a:solidFill>
                  <a:schemeClr val="accent1">
                    <a:lumMod val="60000"/>
                    <a:lumOff val="40000"/>
                  </a:schemeClr>
                </a:solidFill>
                <a:effectLst/>
                <a:latin typeface="Bahnschrift Light" panose="020B0502040204020203" pitchFamily="34" charset="0"/>
                <a:hlinkClick r:id="rId7" tooltip="List of brightest natural objects in the sky">
                  <a:extLst>
                    <a:ext uri="{A12FA001-AC4F-418D-AE19-62706E023703}">
                      <ahyp:hlinkClr xmlns:ahyp="http://schemas.microsoft.com/office/drawing/2018/hyperlinkcolor" val="tx"/>
                    </a:ext>
                  </a:extLst>
                </a:hlinkClick>
              </a:rPr>
              <a:t>the brightest natural object</a:t>
            </a:r>
            <a:r>
              <a:rPr lang="en-US" sz="2000" b="1" i="1" dirty="0">
                <a:solidFill>
                  <a:schemeClr val="accent1">
                    <a:lumMod val="60000"/>
                    <a:lumOff val="40000"/>
                  </a:schemeClr>
                </a:solidFill>
                <a:effectLst/>
                <a:latin typeface="Bahnschrift Light" panose="020B0502040204020203" pitchFamily="34" charset="0"/>
              </a:rPr>
              <a:t> in Earth's </a:t>
            </a:r>
            <a:r>
              <a:rPr lang="en-US" sz="2000" b="1" i="1" u="none" strike="noStrike" dirty="0">
                <a:solidFill>
                  <a:schemeClr val="accent1">
                    <a:lumMod val="60000"/>
                    <a:lumOff val="40000"/>
                  </a:schemeClr>
                </a:solidFill>
                <a:effectLst/>
                <a:latin typeface="Bahnschrift Light" panose="020B0502040204020203" pitchFamily="34" charset="0"/>
                <a:hlinkClick r:id="rId8" tooltip="Night sky">
                  <a:extLst>
                    <a:ext uri="{A12FA001-AC4F-418D-AE19-62706E023703}">
                      <ahyp:hlinkClr xmlns:ahyp="http://schemas.microsoft.com/office/drawing/2018/hyperlinkcolor" val="tx"/>
                    </a:ext>
                  </a:extLst>
                </a:hlinkClick>
              </a:rPr>
              <a:t>night sky</a:t>
            </a:r>
            <a:r>
              <a:rPr lang="en-US" sz="2000" b="1" i="1" dirty="0">
                <a:solidFill>
                  <a:schemeClr val="accent1">
                    <a:lumMod val="60000"/>
                    <a:lumOff val="40000"/>
                  </a:schemeClr>
                </a:solidFill>
                <a:effectLst/>
                <a:latin typeface="Bahnschrift Light" panose="020B0502040204020203" pitchFamily="34" charset="0"/>
              </a:rPr>
              <a:t> after the </a:t>
            </a:r>
            <a:r>
              <a:rPr lang="en-US" sz="2000" b="1" i="1" u="none" strike="noStrike" dirty="0">
                <a:solidFill>
                  <a:schemeClr val="accent1">
                    <a:lumMod val="60000"/>
                    <a:lumOff val="40000"/>
                  </a:schemeClr>
                </a:solidFill>
                <a:effectLst/>
                <a:latin typeface="Bahnschrift Light" panose="020B0502040204020203" pitchFamily="34" charset="0"/>
                <a:hlinkClick r:id="rId9" tooltip="Moon">
                  <a:extLst>
                    <a:ext uri="{A12FA001-AC4F-418D-AE19-62706E023703}">
                      <ahyp:hlinkClr xmlns:ahyp="http://schemas.microsoft.com/office/drawing/2018/hyperlinkcolor" val="tx"/>
                    </a:ext>
                  </a:extLst>
                </a:hlinkClick>
              </a:rPr>
              <a:t>Moon</a:t>
            </a:r>
            <a:r>
              <a:rPr lang="en-US" sz="2000" b="1" i="1" dirty="0">
                <a:solidFill>
                  <a:schemeClr val="accent1">
                    <a:lumMod val="60000"/>
                    <a:lumOff val="40000"/>
                  </a:schemeClr>
                </a:solidFill>
                <a:effectLst/>
                <a:latin typeface="Bahnschrift Light" panose="020B0502040204020203" pitchFamily="34" charset="0"/>
              </a:rPr>
              <a:t>, Venus can cast shadows and can be, on rare occasions, visible to the </a:t>
            </a:r>
            <a:r>
              <a:rPr lang="en-US" sz="2000" b="1" i="1" u="none" strike="noStrike" dirty="0">
                <a:solidFill>
                  <a:schemeClr val="accent1">
                    <a:lumMod val="60000"/>
                    <a:lumOff val="40000"/>
                  </a:schemeClr>
                </a:solidFill>
                <a:effectLst/>
                <a:latin typeface="Bahnschrift Light" panose="020B0502040204020203" pitchFamily="34" charset="0"/>
                <a:hlinkClick r:id="rId10" tooltip="Naked eye">
                  <a:extLst>
                    <a:ext uri="{A12FA001-AC4F-418D-AE19-62706E023703}">
                      <ahyp:hlinkClr xmlns:ahyp="http://schemas.microsoft.com/office/drawing/2018/hyperlinkcolor" val="tx"/>
                    </a:ext>
                  </a:extLst>
                </a:hlinkClick>
              </a:rPr>
              <a:t>naked eye</a:t>
            </a:r>
            <a:r>
              <a:rPr lang="en-US" sz="2000" b="1" i="1" dirty="0">
                <a:solidFill>
                  <a:schemeClr val="accent1">
                    <a:lumMod val="60000"/>
                    <a:lumOff val="40000"/>
                  </a:schemeClr>
                </a:solidFill>
                <a:effectLst/>
                <a:latin typeface="Bahnschrift Light" panose="020B0502040204020203" pitchFamily="34" charset="0"/>
              </a:rPr>
              <a:t> in broad </a:t>
            </a:r>
            <a:r>
              <a:rPr lang="en-US" sz="2000" b="1" i="1" dirty="0" err="1">
                <a:solidFill>
                  <a:schemeClr val="accent1">
                    <a:lumMod val="60000"/>
                    <a:lumOff val="40000"/>
                  </a:schemeClr>
                </a:solidFill>
                <a:effectLst/>
                <a:latin typeface="Bahnschrift Light" panose="020B0502040204020203" pitchFamily="34" charset="0"/>
              </a:rPr>
              <a:t>daylight.Venus</a:t>
            </a:r>
            <a:r>
              <a:rPr lang="en-US" sz="2000" b="1" i="1" dirty="0">
                <a:solidFill>
                  <a:schemeClr val="accent1">
                    <a:lumMod val="60000"/>
                    <a:lumOff val="40000"/>
                  </a:schemeClr>
                </a:solidFill>
                <a:effectLst/>
                <a:latin typeface="Bahnschrift Light" panose="020B0502040204020203" pitchFamily="34" charset="0"/>
              </a:rPr>
              <a:t> lies within </a:t>
            </a:r>
            <a:r>
              <a:rPr lang="en-US" sz="2000" b="1" i="1" u="none" strike="noStrike" dirty="0">
                <a:solidFill>
                  <a:schemeClr val="accent1">
                    <a:lumMod val="60000"/>
                    <a:lumOff val="40000"/>
                  </a:schemeClr>
                </a:solidFill>
                <a:effectLst/>
                <a:latin typeface="Bahnschrift Light" panose="020B0502040204020203" pitchFamily="34" charset="0"/>
                <a:hlinkClick r:id="rId11" tooltip="Earth's orbit">
                  <a:extLst>
                    <a:ext uri="{A12FA001-AC4F-418D-AE19-62706E023703}">
                      <ahyp:hlinkClr xmlns:ahyp="http://schemas.microsoft.com/office/drawing/2018/hyperlinkcolor" val="tx"/>
                    </a:ext>
                  </a:extLst>
                </a:hlinkClick>
              </a:rPr>
              <a:t>Earth's orbit</a:t>
            </a:r>
            <a:r>
              <a:rPr lang="en-US" sz="2000" b="1" i="1" dirty="0">
                <a:solidFill>
                  <a:schemeClr val="accent1">
                    <a:lumMod val="60000"/>
                    <a:lumOff val="40000"/>
                  </a:schemeClr>
                </a:solidFill>
                <a:effectLst/>
                <a:latin typeface="Bahnschrift Light" panose="020B0502040204020203" pitchFamily="34" charset="0"/>
              </a:rPr>
              <a:t>, and so never appears to venture far from the Sun, either setting in the west just after dusk or rising in the east a little while before dawn. Venus orbits the Sun every 224.7 </a:t>
            </a:r>
            <a:r>
              <a:rPr lang="en-US" sz="2000" b="1" i="1" u="none" strike="noStrike" dirty="0">
                <a:solidFill>
                  <a:schemeClr val="accent1">
                    <a:lumMod val="60000"/>
                    <a:lumOff val="40000"/>
                  </a:schemeClr>
                </a:solidFill>
                <a:effectLst/>
                <a:latin typeface="Bahnschrift Light" panose="020B0502040204020203" pitchFamily="34" charset="0"/>
                <a:hlinkClick r:id="rId12" tooltip="Earth">
                  <a:extLst>
                    <a:ext uri="{A12FA001-AC4F-418D-AE19-62706E023703}">
                      <ahyp:hlinkClr xmlns:ahyp="http://schemas.microsoft.com/office/drawing/2018/hyperlinkcolor" val="tx"/>
                    </a:ext>
                  </a:extLst>
                </a:hlinkClick>
              </a:rPr>
              <a:t>Earth</a:t>
            </a:r>
            <a:r>
              <a:rPr lang="en-US" sz="2000" b="1" i="1" dirty="0">
                <a:solidFill>
                  <a:schemeClr val="accent1">
                    <a:lumMod val="60000"/>
                    <a:lumOff val="40000"/>
                  </a:schemeClr>
                </a:solidFill>
                <a:effectLst/>
                <a:latin typeface="Bahnschrift Light" panose="020B0502040204020203" pitchFamily="34" charset="0"/>
              </a:rPr>
              <a:t> days</a:t>
            </a:r>
            <a:endParaRPr lang="en-IN" sz="2000" b="1" i="1" dirty="0">
              <a:solidFill>
                <a:schemeClr val="accent1">
                  <a:lumMod val="60000"/>
                  <a:lumOff val="40000"/>
                </a:schemeClr>
              </a:solidFill>
              <a:latin typeface="Bahnschrift Light" panose="020B0502040204020203" pitchFamily="34" charset="0"/>
            </a:endParaRPr>
          </a:p>
        </p:txBody>
      </p:sp>
      <p:sp>
        <p:nvSpPr>
          <p:cNvPr id="7" name="TextBox 6">
            <a:extLst>
              <a:ext uri="{FF2B5EF4-FFF2-40B4-BE49-F238E27FC236}">
                <a16:creationId xmlns:a16="http://schemas.microsoft.com/office/drawing/2014/main" id="{3E306691-E32B-4E55-AF59-6044C36DA7C6}"/>
              </a:ext>
            </a:extLst>
          </p:cNvPr>
          <p:cNvSpPr txBox="1"/>
          <p:nvPr/>
        </p:nvSpPr>
        <p:spPr>
          <a:xfrm>
            <a:off x="5816600" y="6627813"/>
            <a:ext cx="6192838" cy="230832"/>
          </a:xfrm>
          <a:prstGeom prst="rect">
            <a:avLst/>
          </a:prstGeom>
          <a:noFill/>
        </p:spPr>
        <p:txBody>
          <a:bodyPr wrap="square" rtlCol="0">
            <a:spAutoFit/>
          </a:bodyPr>
          <a:lstStyle/>
          <a:p>
            <a:r>
              <a:rPr lang="en-IN" sz="900">
                <a:hlinkClick r:id="rId3" tooltip="https://en.wikipedia.org/wiki/Noh_Ek"/>
              </a:rPr>
              <a:t>This Photo</a:t>
            </a:r>
            <a:r>
              <a:rPr lang="en-IN" sz="900"/>
              <a:t> by Unknown Author is licensed under </a:t>
            </a:r>
            <a:r>
              <a:rPr lang="en-IN" sz="900">
                <a:hlinkClick r:id="rId13" tooltip="https://creativecommons.org/licenses/by-sa/3.0/"/>
              </a:rPr>
              <a:t>CC BY-SA</a:t>
            </a:r>
            <a:endParaRPr lang="en-IN" sz="900"/>
          </a:p>
        </p:txBody>
      </p:sp>
    </p:spTree>
    <p:extLst>
      <p:ext uri="{BB962C8B-B14F-4D97-AF65-F5344CB8AC3E}">
        <p14:creationId xmlns:p14="http://schemas.microsoft.com/office/powerpoint/2010/main" val="2550424832"/>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DB2E-0175-43CD-BDCC-21AAB4077B5E}"/>
              </a:ext>
            </a:extLst>
          </p:cNvPr>
          <p:cNvSpPr>
            <a:spLocks noGrp="1"/>
          </p:cNvSpPr>
          <p:nvPr>
            <p:ph type="title"/>
          </p:nvPr>
        </p:nvSpPr>
        <p:spPr>
          <a:xfrm>
            <a:off x="685800" y="160256"/>
            <a:ext cx="6164653" cy="1216057"/>
          </a:xfrm>
        </p:spPr>
        <p:txBody>
          <a:bodyPr/>
          <a:lstStyle/>
          <a:p>
            <a:r>
              <a:rPr lang="en-US" dirty="0"/>
              <a:t>            </a:t>
            </a:r>
            <a:r>
              <a:rPr lang="en-US" sz="6000" b="1" u="sng" dirty="0">
                <a:solidFill>
                  <a:schemeClr val="accent6">
                    <a:lumMod val="60000"/>
                    <a:lumOff val="40000"/>
                  </a:schemeClr>
                </a:solidFill>
                <a:latin typeface="Algerian" panose="04020705040A02060702" pitchFamily="82" charset="0"/>
              </a:rPr>
              <a:t>earth</a:t>
            </a:r>
            <a:endParaRPr lang="en-IN" sz="6000" b="1" u="sng" dirty="0">
              <a:solidFill>
                <a:schemeClr val="accent6">
                  <a:lumMod val="60000"/>
                  <a:lumOff val="40000"/>
                </a:schemeClr>
              </a:solidFill>
              <a:latin typeface="Algerian" panose="04020705040A02060702" pitchFamily="82" charset="0"/>
            </a:endParaRPr>
          </a:p>
        </p:txBody>
      </p:sp>
      <p:pic>
        <p:nvPicPr>
          <p:cNvPr id="6" name="Picture Placeholder 5">
            <a:extLst>
              <a:ext uri="{FF2B5EF4-FFF2-40B4-BE49-F238E27FC236}">
                <a16:creationId xmlns:a16="http://schemas.microsoft.com/office/drawing/2014/main" id="{3DA1DE6F-04A8-4F2A-AB07-D5D4D33F4A73}"/>
              </a:ext>
            </a:extLst>
          </p:cNvPr>
          <p:cNvPicPr>
            <a:picLocks noGrp="1" noChangeAspect="1"/>
          </p:cNvPicPr>
          <p:nvPr>
            <p:ph type="pic" idx="1"/>
          </p:nvPr>
        </p:nvPicPr>
        <p:blipFill>
          <a:blip r:embed="rId2">
            <a:extLst>
              <a:ext uri="{837473B0-CC2E-450A-ABE3-18F120FF3D39}">
                <a1611:picAttrSrcUrl xmlns:a1611="http://schemas.microsoft.com/office/drawing/2016/11/main" r:id="rId3"/>
              </a:ext>
            </a:extLst>
          </a:blip>
          <a:srcRect t="1936" b="1936"/>
          <a:stretch>
            <a:fillRect/>
          </a:stretch>
        </p:blipFill>
        <p:spPr>
          <a:xfrm>
            <a:off x="6096000" y="914400"/>
            <a:ext cx="5903913" cy="5675313"/>
          </a:xfrm>
        </p:spPr>
      </p:pic>
      <p:sp>
        <p:nvSpPr>
          <p:cNvPr id="4" name="Text Placeholder 3">
            <a:extLst>
              <a:ext uri="{FF2B5EF4-FFF2-40B4-BE49-F238E27FC236}">
                <a16:creationId xmlns:a16="http://schemas.microsoft.com/office/drawing/2014/main" id="{6D099EFC-0BD7-46A6-A97C-D750CF672F36}"/>
              </a:ext>
            </a:extLst>
          </p:cNvPr>
          <p:cNvSpPr>
            <a:spLocks noGrp="1"/>
          </p:cNvSpPr>
          <p:nvPr>
            <p:ph type="body" sz="half" idx="2"/>
          </p:nvPr>
        </p:nvSpPr>
        <p:spPr>
          <a:xfrm>
            <a:off x="122549" y="1442301"/>
            <a:ext cx="5973452" cy="5147035"/>
          </a:xfrm>
        </p:spPr>
        <p:txBody>
          <a:bodyPr>
            <a:normAutofit/>
          </a:bodyPr>
          <a:lstStyle/>
          <a:p>
            <a:r>
              <a:rPr lang="en-US" b="1" i="0" dirty="0">
                <a:solidFill>
                  <a:schemeClr val="bg2">
                    <a:lumMod val="60000"/>
                    <a:lumOff val="40000"/>
                  </a:schemeClr>
                </a:solidFill>
                <a:effectLst/>
                <a:latin typeface="Bernard MT Condensed" panose="02050806060905020404" pitchFamily="18" charset="0"/>
              </a:rPr>
              <a:t>Earth</a:t>
            </a:r>
            <a:r>
              <a:rPr lang="en-US" b="0" i="0" dirty="0">
                <a:solidFill>
                  <a:schemeClr val="bg2">
                    <a:lumMod val="60000"/>
                    <a:lumOff val="40000"/>
                  </a:schemeClr>
                </a:solidFill>
                <a:effectLst/>
                <a:latin typeface="Bernard MT Condensed" panose="02050806060905020404" pitchFamily="18" charset="0"/>
              </a:rPr>
              <a:t> is the third </a:t>
            </a:r>
            <a:r>
              <a:rPr lang="en-US" b="0" i="0" u="none" strike="noStrike" dirty="0">
                <a:solidFill>
                  <a:schemeClr val="bg2">
                    <a:lumMod val="60000"/>
                    <a:lumOff val="40000"/>
                  </a:schemeClr>
                </a:solidFill>
                <a:effectLst/>
                <a:latin typeface="Bernard MT Condensed" panose="02050806060905020404" pitchFamily="18" charset="0"/>
                <a:hlinkClick r:id="rId4" tooltip="Planet">
                  <a:extLst>
                    <a:ext uri="{A12FA001-AC4F-418D-AE19-62706E023703}">
                      <ahyp:hlinkClr xmlns:ahyp="http://schemas.microsoft.com/office/drawing/2018/hyperlinkcolor" val="tx"/>
                    </a:ext>
                  </a:extLst>
                </a:hlinkClick>
              </a:rPr>
              <a:t>planet</a:t>
            </a:r>
            <a:r>
              <a:rPr lang="en-US" b="0" i="0" dirty="0">
                <a:solidFill>
                  <a:schemeClr val="bg2">
                    <a:lumMod val="60000"/>
                    <a:lumOff val="40000"/>
                  </a:schemeClr>
                </a:solidFill>
                <a:effectLst/>
                <a:latin typeface="Bernard MT Condensed" panose="02050806060905020404" pitchFamily="18" charset="0"/>
              </a:rPr>
              <a:t> from the </a:t>
            </a:r>
            <a:r>
              <a:rPr lang="en-US" b="0" i="0" u="none" strike="noStrike" dirty="0">
                <a:solidFill>
                  <a:schemeClr val="bg2">
                    <a:lumMod val="60000"/>
                    <a:lumOff val="40000"/>
                  </a:schemeClr>
                </a:solidFill>
                <a:effectLst/>
                <a:latin typeface="Bernard MT Condensed" panose="02050806060905020404" pitchFamily="18" charset="0"/>
                <a:hlinkClick r:id="rId5" tooltip="Sun">
                  <a:extLst>
                    <a:ext uri="{A12FA001-AC4F-418D-AE19-62706E023703}">
                      <ahyp:hlinkClr xmlns:ahyp="http://schemas.microsoft.com/office/drawing/2018/hyperlinkcolor" val="tx"/>
                    </a:ext>
                  </a:extLst>
                </a:hlinkClick>
              </a:rPr>
              <a:t>Sun</a:t>
            </a:r>
            <a:r>
              <a:rPr lang="en-US" b="0" i="0" dirty="0">
                <a:solidFill>
                  <a:schemeClr val="bg2">
                    <a:lumMod val="60000"/>
                    <a:lumOff val="40000"/>
                  </a:schemeClr>
                </a:solidFill>
                <a:effectLst/>
                <a:latin typeface="Bernard MT Condensed" panose="02050806060905020404" pitchFamily="18" charset="0"/>
              </a:rPr>
              <a:t> and the only </a:t>
            </a:r>
            <a:r>
              <a:rPr lang="en-US" b="0" i="0" u="none" strike="noStrike" dirty="0">
                <a:solidFill>
                  <a:schemeClr val="bg2">
                    <a:lumMod val="60000"/>
                    <a:lumOff val="40000"/>
                  </a:schemeClr>
                </a:solidFill>
                <a:effectLst/>
                <a:latin typeface="Bernard MT Condensed" panose="02050806060905020404" pitchFamily="18" charset="0"/>
                <a:hlinkClick r:id="rId6" tooltip="Astronomical object">
                  <a:extLst>
                    <a:ext uri="{A12FA001-AC4F-418D-AE19-62706E023703}">
                      <ahyp:hlinkClr xmlns:ahyp="http://schemas.microsoft.com/office/drawing/2018/hyperlinkcolor" val="tx"/>
                    </a:ext>
                  </a:extLst>
                </a:hlinkClick>
              </a:rPr>
              <a:t>astronomical object</a:t>
            </a:r>
            <a:r>
              <a:rPr lang="en-US" b="0" i="0" dirty="0">
                <a:solidFill>
                  <a:schemeClr val="bg2">
                    <a:lumMod val="60000"/>
                    <a:lumOff val="40000"/>
                  </a:schemeClr>
                </a:solidFill>
                <a:effectLst/>
                <a:latin typeface="Bernard MT Condensed" panose="02050806060905020404" pitchFamily="18" charset="0"/>
              </a:rPr>
              <a:t> known to harbor life. About 29.2% of Earth's surface is land consisting of continents and islands. The remaining 70.8% is </a:t>
            </a:r>
            <a:r>
              <a:rPr lang="en-US" b="0" i="0" u="none" strike="noStrike" dirty="0">
                <a:solidFill>
                  <a:schemeClr val="bg2">
                    <a:lumMod val="60000"/>
                    <a:lumOff val="40000"/>
                  </a:schemeClr>
                </a:solidFill>
                <a:effectLst/>
                <a:latin typeface="Bernard MT Condensed" panose="02050806060905020404" pitchFamily="18" charset="0"/>
                <a:hlinkClick r:id="rId7" tooltip="Water distribution on Earth">
                  <a:extLst>
                    <a:ext uri="{A12FA001-AC4F-418D-AE19-62706E023703}">
                      <ahyp:hlinkClr xmlns:ahyp="http://schemas.microsoft.com/office/drawing/2018/hyperlinkcolor" val="tx"/>
                    </a:ext>
                  </a:extLst>
                </a:hlinkClick>
              </a:rPr>
              <a:t>covered with water</a:t>
            </a:r>
            <a:r>
              <a:rPr lang="en-US" b="0" i="0" dirty="0">
                <a:solidFill>
                  <a:schemeClr val="bg2">
                    <a:lumMod val="60000"/>
                    <a:lumOff val="40000"/>
                  </a:schemeClr>
                </a:solidFill>
                <a:effectLst/>
                <a:latin typeface="Bernard MT Condensed" panose="02050806060905020404" pitchFamily="18" charset="0"/>
              </a:rPr>
              <a:t>, mostly by oceans, seas, </a:t>
            </a:r>
            <a:r>
              <a:rPr lang="en-US" b="0" i="0" u="none" strike="noStrike" dirty="0">
                <a:solidFill>
                  <a:schemeClr val="bg2">
                    <a:lumMod val="60000"/>
                    <a:lumOff val="40000"/>
                  </a:schemeClr>
                </a:solidFill>
                <a:effectLst/>
                <a:latin typeface="Bernard MT Condensed" panose="02050806060905020404" pitchFamily="18" charset="0"/>
                <a:hlinkClick r:id="rId8" tooltip="Gulf">
                  <a:extLst>
                    <a:ext uri="{A12FA001-AC4F-418D-AE19-62706E023703}">
                      <ahyp:hlinkClr xmlns:ahyp="http://schemas.microsoft.com/office/drawing/2018/hyperlinkcolor" val="tx"/>
                    </a:ext>
                  </a:extLst>
                </a:hlinkClick>
              </a:rPr>
              <a:t>gulfs</a:t>
            </a:r>
            <a:r>
              <a:rPr lang="en-US" b="0" i="0" dirty="0">
                <a:solidFill>
                  <a:schemeClr val="bg2">
                    <a:lumMod val="60000"/>
                    <a:lumOff val="40000"/>
                  </a:schemeClr>
                </a:solidFill>
                <a:effectLst/>
                <a:latin typeface="Bernard MT Condensed" panose="02050806060905020404" pitchFamily="18" charset="0"/>
              </a:rPr>
              <a:t>, and other salt-water bodies, but also by lakes, rivers, and other fresh water, which together constitute the </a:t>
            </a:r>
            <a:r>
              <a:rPr lang="en-US" b="0" i="0" u="none" strike="noStrike" dirty="0">
                <a:solidFill>
                  <a:schemeClr val="bg2">
                    <a:lumMod val="60000"/>
                    <a:lumOff val="40000"/>
                  </a:schemeClr>
                </a:solidFill>
                <a:effectLst/>
                <a:latin typeface="Bernard MT Condensed" panose="02050806060905020404" pitchFamily="18" charset="0"/>
                <a:hlinkClick r:id="rId9" tooltip="Hydrosphere">
                  <a:extLst>
                    <a:ext uri="{A12FA001-AC4F-418D-AE19-62706E023703}">
                      <ahyp:hlinkClr xmlns:ahyp="http://schemas.microsoft.com/office/drawing/2018/hyperlinkcolor" val="tx"/>
                    </a:ext>
                  </a:extLst>
                </a:hlinkClick>
              </a:rPr>
              <a:t>hydrosphere</a:t>
            </a:r>
            <a:r>
              <a:rPr lang="en-US" b="0" i="0" dirty="0">
                <a:solidFill>
                  <a:schemeClr val="bg2">
                    <a:lumMod val="60000"/>
                    <a:lumOff val="40000"/>
                  </a:schemeClr>
                </a:solidFill>
                <a:effectLst/>
                <a:latin typeface="Bernard MT Condensed" panose="02050806060905020404" pitchFamily="18" charset="0"/>
              </a:rPr>
              <a:t>. Much of </a:t>
            </a:r>
            <a:r>
              <a:rPr lang="en-US" b="0" i="0" u="none" strike="noStrike" dirty="0">
                <a:solidFill>
                  <a:schemeClr val="bg2">
                    <a:lumMod val="60000"/>
                    <a:lumOff val="40000"/>
                  </a:schemeClr>
                </a:solidFill>
                <a:effectLst/>
                <a:latin typeface="Bernard MT Condensed" panose="02050806060905020404" pitchFamily="18" charset="0"/>
                <a:hlinkClick r:id="rId10">
                  <a:extLst>
                    <a:ext uri="{A12FA001-AC4F-418D-AE19-62706E023703}">
                      <ahyp:hlinkClr xmlns:ahyp="http://schemas.microsoft.com/office/drawing/2018/hyperlinkcolor" val="tx"/>
                    </a:ext>
                  </a:extLst>
                </a:hlinkClick>
              </a:rPr>
              <a:t>Earth's polar regions</a:t>
            </a:r>
            <a:r>
              <a:rPr lang="en-US" b="0" i="0" dirty="0">
                <a:solidFill>
                  <a:schemeClr val="bg2">
                    <a:lumMod val="60000"/>
                    <a:lumOff val="40000"/>
                  </a:schemeClr>
                </a:solidFill>
                <a:effectLst/>
                <a:latin typeface="Bernard MT Condensed" panose="02050806060905020404" pitchFamily="18" charset="0"/>
              </a:rPr>
              <a:t> are covered in ice. Earth's outer layer is divided into several rigid </a:t>
            </a:r>
            <a:r>
              <a:rPr lang="en-US" b="0" i="0" u="none" strike="noStrike" dirty="0">
                <a:solidFill>
                  <a:schemeClr val="bg2">
                    <a:lumMod val="60000"/>
                    <a:lumOff val="40000"/>
                  </a:schemeClr>
                </a:solidFill>
                <a:effectLst/>
                <a:latin typeface="Bernard MT Condensed" panose="02050806060905020404" pitchFamily="18" charset="0"/>
                <a:hlinkClick r:id="rId11" tooltip="Tectonic plates">
                  <a:extLst>
                    <a:ext uri="{A12FA001-AC4F-418D-AE19-62706E023703}">
                      <ahyp:hlinkClr xmlns:ahyp="http://schemas.microsoft.com/office/drawing/2018/hyperlinkcolor" val="tx"/>
                    </a:ext>
                  </a:extLst>
                </a:hlinkClick>
              </a:rPr>
              <a:t>tectonic plates</a:t>
            </a:r>
            <a:r>
              <a:rPr lang="en-US" b="0" i="0" dirty="0">
                <a:solidFill>
                  <a:schemeClr val="bg2">
                    <a:lumMod val="60000"/>
                    <a:lumOff val="40000"/>
                  </a:schemeClr>
                </a:solidFill>
                <a:effectLst/>
                <a:latin typeface="Bernard MT Condensed" panose="02050806060905020404" pitchFamily="18" charset="0"/>
              </a:rPr>
              <a:t> that migrate across the surface over many millions of years, while its interior remains active with a solid iron </a:t>
            </a:r>
            <a:r>
              <a:rPr lang="en-US" b="0" i="0" u="none" strike="noStrike" dirty="0">
                <a:solidFill>
                  <a:schemeClr val="bg2">
                    <a:lumMod val="60000"/>
                    <a:lumOff val="40000"/>
                  </a:schemeClr>
                </a:solidFill>
                <a:effectLst/>
                <a:latin typeface="Bernard MT Condensed" panose="02050806060905020404" pitchFamily="18" charset="0"/>
                <a:hlinkClick r:id="rId12" tooltip="Inner core">
                  <a:extLst>
                    <a:ext uri="{A12FA001-AC4F-418D-AE19-62706E023703}">
                      <ahyp:hlinkClr xmlns:ahyp="http://schemas.microsoft.com/office/drawing/2018/hyperlinkcolor" val="tx"/>
                    </a:ext>
                  </a:extLst>
                </a:hlinkClick>
              </a:rPr>
              <a:t>inner core</a:t>
            </a:r>
            <a:r>
              <a:rPr lang="en-US" b="0" i="0" dirty="0">
                <a:solidFill>
                  <a:schemeClr val="bg2">
                    <a:lumMod val="60000"/>
                    <a:lumOff val="40000"/>
                  </a:schemeClr>
                </a:solidFill>
                <a:effectLst/>
                <a:latin typeface="Bernard MT Condensed" panose="02050806060905020404" pitchFamily="18" charset="0"/>
              </a:rPr>
              <a:t>, a liquid </a:t>
            </a:r>
            <a:r>
              <a:rPr lang="en-US" b="0" i="0" u="none" strike="noStrike" dirty="0">
                <a:solidFill>
                  <a:schemeClr val="bg2">
                    <a:lumMod val="60000"/>
                    <a:lumOff val="40000"/>
                  </a:schemeClr>
                </a:solidFill>
                <a:effectLst/>
                <a:latin typeface="Bernard MT Condensed" panose="02050806060905020404" pitchFamily="18" charset="0"/>
                <a:hlinkClick r:id="rId13" tooltip="Outer core">
                  <a:extLst>
                    <a:ext uri="{A12FA001-AC4F-418D-AE19-62706E023703}">
                      <ahyp:hlinkClr xmlns:ahyp="http://schemas.microsoft.com/office/drawing/2018/hyperlinkcolor" val="tx"/>
                    </a:ext>
                  </a:extLst>
                </a:hlinkClick>
              </a:rPr>
              <a:t>outer core</a:t>
            </a:r>
            <a:r>
              <a:rPr lang="en-US" b="0" i="0" dirty="0">
                <a:solidFill>
                  <a:schemeClr val="bg2">
                    <a:lumMod val="60000"/>
                    <a:lumOff val="40000"/>
                  </a:schemeClr>
                </a:solidFill>
                <a:effectLst/>
                <a:latin typeface="Bernard MT Condensed" panose="02050806060905020404" pitchFamily="18" charset="0"/>
              </a:rPr>
              <a:t> that generates </a:t>
            </a:r>
            <a:r>
              <a:rPr lang="en-US" b="0" i="0" u="none" strike="noStrike" dirty="0">
                <a:solidFill>
                  <a:schemeClr val="bg2">
                    <a:lumMod val="60000"/>
                    <a:lumOff val="40000"/>
                  </a:schemeClr>
                </a:solidFill>
                <a:effectLst/>
                <a:latin typeface="Bernard MT Condensed" panose="02050806060905020404" pitchFamily="18" charset="0"/>
                <a:hlinkClick r:id="rId14" tooltip="Earth's magnetic field">
                  <a:extLst>
                    <a:ext uri="{A12FA001-AC4F-418D-AE19-62706E023703}">
                      <ahyp:hlinkClr xmlns:ahyp="http://schemas.microsoft.com/office/drawing/2018/hyperlinkcolor" val="tx"/>
                    </a:ext>
                  </a:extLst>
                </a:hlinkClick>
              </a:rPr>
              <a:t>Earth's magnetic field</a:t>
            </a:r>
            <a:r>
              <a:rPr lang="en-US" b="0" i="0" dirty="0">
                <a:solidFill>
                  <a:schemeClr val="bg2">
                    <a:lumMod val="60000"/>
                    <a:lumOff val="40000"/>
                  </a:schemeClr>
                </a:solidFill>
                <a:effectLst/>
                <a:latin typeface="Bernard MT Condensed" panose="02050806060905020404" pitchFamily="18" charset="0"/>
              </a:rPr>
              <a:t>, and a convective </a:t>
            </a:r>
            <a:r>
              <a:rPr lang="en-US" b="0" i="0" u="none" strike="noStrike" dirty="0">
                <a:solidFill>
                  <a:schemeClr val="bg2">
                    <a:lumMod val="60000"/>
                    <a:lumOff val="40000"/>
                  </a:schemeClr>
                </a:solidFill>
                <a:effectLst/>
                <a:latin typeface="Bernard MT Condensed" panose="02050806060905020404" pitchFamily="18" charset="0"/>
                <a:hlinkClick r:id="rId15" tooltip="Mantle (geology)">
                  <a:extLst>
                    <a:ext uri="{A12FA001-AC4F-418D-AE19-62706E023703}">
                      <ahyp:hlinkClr xmlns:ahyp="http://schemas.microsoft.com/office/drawing/2018/hyperlinkcolor" val="tx"/>
                    </a:ext>
                  </a:extLst>
                </a:hlinkClick>
              </a:rPr>
              <a:t>mantle</a:t>
            </a:r>
            <a:r>
              <a:rPr lang="en-US" b="0" i="0" dirty="0">
                <a:solidFill>
                  <a:schemeClr val="bg2">
                    <a:lumMod val="60000"/>
                    <a:lumOff val="40000"/>
                  </a:schemeClr>
                </a:solidFill>
                <a:effectLst/>
                <a:latin typeface="Bernard MT Condensed" panose="02050806060905020404" pitchFamily="18" charset="0"/>
              </a:rPr>
              <a:t> that drives plate tectonics. According to </a:t>
            </a:r>
            <a:r>
              <a:rPr lang="en-US" b="0" i="0" u="none" strike="noStrike" dirty="0">
                <a:solidFill>
                  <a:schemeClr val="bg2">
                    <a:lumMod val="60000"/>
                    <a:lumOff val="40000"/>
                  </a:schemeClr>
                </a:solidFill>
                <a:effectLst/>
                <a:latin typeface="Bernard MT Condensed" panose="02050806060905020404" pitchFamily="18" charset="0"/>
                <a:hlinkClick r:id="rId16" tooltip="Radiometric dating">
                  <a:extLst>
                    <a:ext uri="{A12FA001-AC4F-418D-AE19-62706E023703}">
                      <ahyp:hlinkClr xmlns:ahyp="http://schemas.microsoft.com/office/drawing/2018/hyperlinkcolor" val="tx"/>
                    </a:ext>
                  </a:extLst>
                </a:hlinkClick>
              </a:rPr>
              <a:t>radiometric dating</a:t>
            </a:r>
            <a:r>
              <a:rPr lang="en-US" b="0" i="0" dirty="0">
                <a:solidFill>
                  <a:schemeClr val="bg2">
                    <a:lumMod val="60000"/>
                    <a:lumOff val="40000"/>
                  </a:schemeClr>
                </a:solidFill>
                <a:effectLst/>
                <a:latin typeface="Bernard MT Condensed" panose="02050806060905020404" pitchFamily="18" charset="0"/>
              </a:rPr>
              <a:t> estimation and other evidence, Earth formed </a:t>
            </a:r>
            <a:r>
              <a:rPr lang="en-US" b="0" i="0" u="none" strike="noStrike" dirty="0">
                <a:solidFill>
                  <a:schemeClr val="bg2">
                    <a:lumMod val="60000"/>
                    <a:lumOff val="40000"/>
                  </a:schemeClr>
                </a:solidFill>
                <a:effectLst/>
                <a:latin typeface="Bernard MT Condensed" panose="02050806060905020404" pitchFamily="18" charset="0"/>
                <a:hlinkClick r:id="rId17" tooltip="Age of Earth">
                  <a:extLst>
                    <a:ext uri="{A12FA001-AC4F-418D-AE19-62706E023703}">
                      <ahyp:hlinkClr xmlns:ahyp="http://schemas.microsoft.com/office/drawing/2018/hyperlinkcolor" val="tx"/>
                    </a:ext>
                  </a:extLst>
                </a:hlinkClick>
              </a:rPr>
              <a:t>over 4.5 billion years ago</a:t>
            </a:r>
            <a:r>
              <a:rPr lang="en-US" b="0" i="0" dirty="0">
                <a:solidFill>
                  <a:schemeClr val="bg2">
                    <a:lumMod val="60000"/>
                    <a:lumOff val="40000"/>
                  </a:schemeClr>
                </a:solidFill>
                <a:effectLst/>
                <a:latin typeface="Bernard MT Condensed" panose="02050806060905020404" pitchFamily="18" charset="0"/>
              </a:rPr>
              <a:t>. Within the first billion years of </a:t>
            </a:r>
            <a:r>
              <a:rPr lang="en-US" b="0" i="0" u="none" strike="noStrike" dirty="0">
                <a:solidFill>
                  <a:schemeClr val="bg2">
                    <a:lumMod val="60000"/>
                    <a:lumOff val="40000"/>
                  </a:schemeClr>
                </a:solidFill>
                <a:effectLst/>
                <a:latin typeface="Bernard MT Condensed" panose="02050806060905020404" pitchFamily="18" charset="0"/>
                <a:hlinkClick r:id="rId18" tooltip="Earth's history">
                  <a:extLst>
                    <a:ext uri="{A12FA001-AC4F-418D-AE19-62706E023703}">
                      <ahyp:hlinkClr xmlns:ahyp="http://schemas.microsoft.com/office/drawing/2018/hyperlinkcolor" val="tx"/>
                    </a:ext>
                  </a:extLst>
                </a:hlinkClick>
              </a:rPr>
              <a:t>Earth's history</a:t>
            </a:r>
            <a:r>
              <a:rPr lang="en-US" b="0" i="0" dirty="0">
                <a:solidFill>
                  <a:schemeClr val="bg2">
                    <a:lumMod val="60000"/>
                    <a:lumOff val="40000"/>
                  </a:schemeClr>
                </a:solidFill>
                <a:effectLst/>
                <a:latin typeface="Bernard MT Condensed" panose="02050806060905020404" pitchFamily="18" charset="0"/>
              </a:rPr>
              <a:t>, </a:t>
            </a:r>
            <a:r>
              <a:rPr lang="en-US" b="0" i="0" u="none" strike="noStrike" dirty="0">
                <a:solidFill>
                  <a:schemeClr val="bg2">
                    <a:lumMod val="60000"/>
                    <a:lumOff val="40000"/>
                  </a:schemeClr>
                </a:solidFill>
                <a:effectLst/>
                <a:latin typeface="Bernard MT Condensed" panose="02050806060905020404" pitchFamily="18" charset="0"/>
                <a:hlinkClick r:id="rId19" tooltip="Earth's gravity">
                  <a:extLst>
                    <a:ext uri="{A12FA001-AC4F-418D-AE19-62706E023703}">
                      <ahyp:hlinkClr xmlns:ahyp="http://schemas.microsoft.com/office/drawing/2018/hyperlinkcolor" val="tx"/>
                    </a:ext>
                  </a:extLst>
                </a:hlinkClick>
              </a:rPr>
              <a:t>life appeared in the oceans</a:t>
            </a:r>
            <a:r>
              <a:rPr lang="en-US" b="0" i="0" dirty="0">
                <a:solidFill>
                  <a:schemeClr val="bg2">
                    <a:lumMod val="60000"/>
                    <a:lumOff val="40000"/>
                  </a:schemeClr>
                </a:solidFill>
                <a:effectLst/>
                <a:latin typeface="Bernard MT Condensed" panose="02050806060905020404" pitchFamily="18" charset="0"/>
              </a:rPr>
              <a:t> and began to affect Earth's atmosphere and surface, leading to the proliferation of </a:t>
            </a:r>
            <a:r>
              <a:rPr lang="en-US" b="0" i="0" u="none" strike="noStrike" dirty="0">
                <a:solidFill>
                  <a:schemeClr val="bg2">
                    <a:lumMod val="60000"/>
                    <a:lumOff val="40000"/>
                  </a:schemeClr>
                </a:solidFill>
                <a:effectLst/>
                <a:latin typeface="Bernard MT Condensed" panose="02050806060905020404" pitchFamily="18" charset="0"/>
                <a:hlinkClick r:id="rId20">
                  <a:extLst>
                    <a:ext uri="{A12FA001-AC4F-418D-AE19-62706E023703}">
                      <ahyp:hlinkClr xmlns:ahyp="http://schemas.microsoft.com/office/drawing/2018/hyperlinkcolor" val="tx"/>
                    </a:ext>
                  </a:extLst>
                </a:hlinkClick>
              </a:rPr>
              <a:t>anaerobic</a:t>
            </a:r>
            <a:r>
              <a:rPr lang="en-US" b="0" i="0" dirty="0">
                <a:solidFill>
                  <a:schemeClr val="bg2">
                    <a:lumMod val="60000"/>
                    <a:lumOff val="40000"/>
                  </a:schemeClr>
                </a:solidFill>
                <a:effectLst/>
                <a:latin typeface="Bernard MT Condensed" panose="02050806060905020404" pitchFamily="18" charset="0"/>
              </a:rPr>
              <a:t> and, </a:t>
            </a:r>
            <a:r>
              <a:rPr lang="en-US" b="0" i="0" u="none" strike="noStrike" dirty="0">
                <a:solidFill>
                  <a:schemeClr val="bg2">
                    <a:lumMod val="60000"/>
                    <a:lumOff val="40000"/>
                  </a:schemeClr>
                </a:solidFill>
                <a:effectLst/>
                <a:latin typeface="Bernard MT Condensed" panose="02050806060905020404" pitchFamily="18" charset="0"/>
                <a:hlinkClick r:id="rId21" tooltip="Great Oxidation Event">
                  <a:extLst>
                    <a:ext uri="{A12FA001-AC4F-418D-AE19-62706E023703}">
                      <ahyp:hlinkClr xmlns:ahyp="http://schemas.microsoft.com/office/drawing/2018/hyperlinkcolor" val="tx"/>
                    </a:ext>
                  </a:extLst>
                </a:hlinkClick>
              </a:rPr>
              <a:t>later</a:t>
            </a:r>
            <a:r>
              <a:rPr lang="en-US" b="0" i="0" dirty="0">
                <a:solidFill>
                  <a:schemeClr val="bg2">
                    <a:lumMod val="60000"/>
                    <a:lumOff val="40000"/>
                  </a:schemeClr>
                </a:solidFill>
                <a:effectLst/>
                <a:latin typeface="Bernard MT Condensed" panose="02050806060905020404" pitchFamily="18" charset="0"/>
              </a:rPr>
              <a:t>, </a:t>
            </a:r>
            <a:r>
              <a:rPr lang="en-US" b="0" i="0" u="none" strike="noStrike" dirty="0">
                <a:solidFill>
                  <a:schemeClr val="bg2">
                    <a:lumMod val="60000"/>
                    <a:lumOff val="40000"/>
                  </a:schemeClr>
                </a:solidFill>
                <a:effectLst/>
                <a:latin typeface="Bernard MT Condensed" panose="02050806060905020404" pitchFamily="18" charset="0"/>
                <a:hlinkClick r:id="rId22">
                  <a:extLst>
                    <a:ext uri="{A12FA001-AC4F-418D-AE19-62706E023703}">
                      <ahyp:hlinkClr xmlns:ahyp="http://schemas.microsoft.com/office/drawing/2018/hyperlinkcolor" val="tx"/>
                    </a:ext>
                  </a:extLst>
                </a:hlinkClick>
              </a:rPr>
              <a:t>aerobic organisms</a:t>
            </a:r>
            <a:endParaRPr lang="en-IN" dirty="0">
              <a:solidFill>
                <a:schemeClr val="bg2">
                  <a:lumMod val="60000"/>
                  <a:lumOff val="40000"/>
                </a:schemeClr>
              </a:solidFill>
              <a:latin typeface="Bernard MT Condensed" panose="02050806060905020404" pitchFamily="18" charset="0"/>
            </a:endParaRPr>
          </a:p>
        </p:txBody>
      </p:sp>
      <p:sp>
        <p:nvSpPr>
          <p:cNvPr id="7" name="TextBox 6">
            <a:extLst>
              <a:ext uri="{FF2B5EF4-FFF2-40B4-BE49-F238E27FC236}">
                <a16:creationId xmlns:a16="http://schemas.microsoft.com/office/drawing/2014/main" id="{7FE11C42-B955-4303-B459-593F9507BAB9}"/>
              </a:ext>
            </a:extLst>
          </p:cNvPr>
          <p:cNvSpPr txBox="1"/>
          <p:nvPr/>
        </p:nvSpPr>
        <p:spPr>
          <a:xfrm>
            <a:off x="6096000" y="6589713"/>
            <a:ext cx="5903913" cy="230832"/>
          </a:xfrm>
          <a:prstGeom prst="rect">
            <a:avLst/>
          </a:prstGeom>
          <a:noFill/>
        </p:spPr>
        <p:txBody>
          <a:bodyPr wrap="square" rtlCol="0">
            <a:spAutoFit/>
          </a:bodyPr>
          <a:lstStyle/>
          <a:p>
            <a:r>
              <a:rPr lang="en-IN" sz="900">
                <a:hlinkClick r:id="rId3" tooltip="https://www.flickr.com/photos/donkeyhotey/5679642883/"/>
              </a:rPr>
              <a:t>This Photo</a:t>
            </a:r>
            <a:r>
              <a:rPr lang="en-IN" sz="900"/>
              <a:t> by Unknown Author is licensed under </a:t>
            </a:r>
            <a:r>
              <a:rPr lang="en-IN" sz="900">
                <a:hlinkClick r:id="rId23" tooltip="https://creativecommons.org/licenses/by/3.0/"/>
              </a:rPr>
              <a:t>CC BY</a:t>
            </a:r>
            <a:endParaRPr lang="en-IN" sz="900"/>
          </a:p>
        </p:txBody>
      </p:sp>
    </p:spTree>
    <p:extLst>
      <p:ext uri="{BB962C8B-B14F-4D97-AF65-F5344CB8AC3E}">
        <p14:creationId xmlns:p14="http://schemas.microsoft.com/office/powerpoint/2010/main" val="3404235001"/>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circle(in)">
                                      <p:cBhvr>
                                        <p:cTn id="14" dur="20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0"/>
                                        <p:tgtEl>
                                          <p:spTgt spid="6"/>
                                        </p:tgtEl>
                                      </p:cBhvr>
                                    </p:animEffect>
                                    <p:anim calcmode="lin" valueType="num">
                                      <p:cBhvr>
                                        <p:cTn id="20" dur="2000" fill="hold"/>
                                        <p:tgtEl>
                                          <p:spTgt spid="6"/>
                                        </p:tgtEl>
                                        <p:attrNameLst>
                                          <p:attrName>ppt_w</p:attrName>
                                        </p:attrNameLst>
                                      </p:cBhvr>
                                      <p:tavLst>
                                        <p:tav tm="0" fmla="#ppt_w*sin(2.5*pi*$)">
                                          <p:val>
                                            <p:fltVal val="0"/>
                                          </p:val>
                                        </p:tav>
                                        <p:tav tm="100000">
                                          <p:val>
                                            <p:fltVal val="1"/>
                                          </p:val>
                                        </p:tav>
                                      </p:tavLst>
                                    </p:anim>
                                    <p:anim calcmode="lin" valueType="num">
                                      <p:cBhvr>
                                        <p:cTn id="21"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9EFA6-5C3B-4E16-99F2-1F61FB9F57B7}"/>
              </a:ext>
            </a:extLst>
          </p:cNvPr>
          <p:cNvSpPr>
            <a:spLocks noGrp="1"/>
          </p:cNvSpPr>
          <p:nvPr>
            <p:ph type="title"/>
          </p:nvPr>
        </p:nvSpPr>
        <p:spPr>
          <a:xfrm>
            <a:off x="129619" y="0"/>
            <a:ext cx="6164653" cy="1371600"/>
          </a:xfrm>
        </p:spPr>
        <p:txBody>
          <a:bodyPr>
            <a:normAutofit/>
          </a:bodyPr>
          <a:lstStyle/>
          <a:p>
            <a:pPr algn="ctr"/>
            <a:r>
              <a:rPr lang="en-US" sz="6600" b="1" u="sng" dirty="0">
                <a:solidFill>
                  <a:schemeClr val="accent6">
                    <a:lumMod val="75000"/>
                  </a:schemeClr>
                </a:solidFill>
                <a:latin typeface="Algerian" panose="04020705040A02060702" pitchFamily="82" charset="0"/>
              </a:rPr>
              <a:t>mars</a:t>
            </a:r>
            <a:endParaRPr lang="en-IN" sz="6600" b="1" u="sng" dirty="0">
              <a:solidFill>
                <a:schemeClr val="accent6">
                  <a:lumMod val="75000"/>
                </a:schemeClr>
              </a:solidFill>
              <a:latin typeface="Algerian" panose="04020705040A02060702" pitchFamily="82" charset="0"/>
            </a:endParaRPr>
          </a:p>
        </p:txBody>
      </p:sp>
      <p:pic>
        <p:nvPicPr>
          <p:cNvPr id="6" name="Picture Placeholder 5">
            <a:extLst>
              <a:ext uri="{FF2B5EF4-FFF2-40B4-BE49-F238E27FC236}">
                <a16:creationId xmlns:a16="http://schemas.microsoft.com/office/drawing/2014/main" id="{B8D55418-5712-4938-8921-8572D47A906C}"/>
              </a:ext>
            </a:extLst>
          </p:cNvPr>
          <p:cNvPicPr>
            <a:picLocks noGrp="1" noChangeAspect="1"/>
          </p:cNvPicPr>
          <p:nvPr>
            <p:ph type="pic" idx="1"/>
          </p:nvPr>
        </p:nvPicPr>
        <p:blipFill>
          <a:blip r:embed="rId2">
            <a:extLst>
              <a:ext uri="{837473B0-CC2E-450A-ABE3-18F120FF3D39}">
                <a1611:picAttrSrcUrl xmlns:a1611="http://schemas.microsoft.com/office/drawing/2016/11/main" r:id="rId3"/>
              </a:ext>
            </a:extLst>
          </a:blip>
          <a:srcRect l="14115" r="14115"/>
          <a:stretch>
            <a:fillRect/>
          </a:stretch>
        </p:blipFill>
        <p:spPr>
          <a:xfrm>
            <a:off x="6784465" y="914399"/>
            <a:ext cx="5206430" cy="5618375"/>
          </a:xfrm>
        </p:spPr>
      </p:pic>
      <p:sp>
        <p:nvSpPr>
          <p:cNvPr id="4" name="Text Placeholder 3">
            <a:extLst>
              <a:ext uri="{FF2B5EF4-FFF2-40B4-BE49-F238E27FC236}">
                <a16:creationId xmlns:a16="http://schemas.microsoft.com/office/drawing/2014/main" id="{0F3F114A-F076-479B-B8F4-75A13DB13DD3}"/>
              </a:ext>
            </a:extLst>
          </p:cNvPr>
          <p:cNvSpPr>
            <a:spLocks noGrp="1"/>
          </p:cNvSpPr>
          <p:nvPr>
            <p:ph type="body" sz="half" idx="2"/>
          </p:nvPr>
        </p:nvSpPr>
        <p:spPr>
          <a:xfrm>
            <a:off x="129619" y="1371600"/>
            <a:ext cx="6654846" cy="5418055"/>
          </a:xfrm>
        </p:spPr>
        <p:txBody>
          <a:bodyPr>
            <a:noAutofit/>
          </a:bodyPr>
          <a:lstStyle/>
          <a:p>
            <a:r>
              <a:rPr lang="en-US" b="1" i="0" dirty="0">
                <a:solidFill>
                  <a:schemeClr val="accent2">
                    <a:lumMod val="75000"/>
                  </a:schemeClr>
                </a:solidFill>
                <a:effectLst/>
                <a:latin typeface="Century Gothic" panose="020B0502020202020204" pitchFamily="34" charset="0"/>
              </a:rPr>
              <a:t>Mars</a:t>
            </a:r>
            <a:r>
              <a:rPr lang="en-US" b="0" i="0" dirty="0">
                <a:solidFill>
                  <a:schemeClr val="accent2">
                    <a:lumMod val="75000"/>
                  </a:schemeClr>
                </a:solidFill>
                <a:effectLst/>
                <a:latin typeface="Century Gothic" panose="020B0502020202020204" pitchFamily="34" charset="0"/>
              </a:rPr>
              <a:t> is the fourth </a:t>
            </a:r>
            <a:r>
              <a:rPr lang="en-US" b="0" i="0" u="none" strike="noStrike" dirty="0">
                <a:solidFill>
                  <a:schemeClr val="accent2">
                    <a:lumMod val="75000"/>
                  </a:schemeClr>
                </a:solidFill>
                <a:effectLst/>
                <a:latin typeface="Century Gothic" panose="020B0502020202020204" pitchFamily="34" charset="0"/>
                <a:hlinkClick r:id="rId4" tooltip="Planet">
                  <a:extLst>
                    <a:ext uri="{A12FA001-AC4F-418D-AE19-62706E023703}">
                      <ahyp:hlinkClr xmlns:ahyp="http://schemas.microsoft.com/office/drawing/2018/hyperlinkcolor" val="tx"/>
                    </a:ext>
                  </a:extLst>
                </a:hlinkClick>
              </a:rPr>
              <a:t>planet</a:t>
            </a:r>
            <a:r>
              <a:rPr lang="en-US" b="0" i="0" dirty="0">
                <a:solidFill>
                  <a:schemeClr val="accent2">
                    <a:lumMod val="75000"/>
                  </a:schemeClr>
                </a:solidFill>
                <a:effectLst/>
                <a:latin typeface="Century Gothic" panose="020B0502020202020204" pitchFamily="34" charset="0"/>
              </a:rPr>
              <a:t> from the </a:t>
            </a:r>
            <a:r>
              <a:rPr lang="en-US" b="0" i="0" u="none" strike="noStrike" dirty="0">
                <a:solidFill>
                  <a:schemeClr val="accent2">
                    <a:lumMod val="75000"/>
                  </a:schemeClr>
                </a:solidFill>
                <a:effectLst/>
                <a:latin typeface="Century Gothic" panose="020B0502020202020204" pitchFamily="34" charset="0"/>
                <a:hlinkClick r:id="rId5" tooltip="Sun">
                  <a:extLst>
                    <a:ext uri="{A12FA001-AC4F-418D-AE19-62706E023703}">
                      <ahyp:hlinkClr xmlns:ahyp="http://schemas.microsoft.com/office/drawing/2018/hyperlinkcolor" val="tx"/>
                    </a:ext>
                  </a:extLst>
                </a:hlinkClick>
              </a:rPr>
              <a:t>Sun</a:t>
            </a:r>
            <a:r>
              <a:rPr lang="en-US" b="0" i="0" dirty="0">
                <a:solidFill>
                  <a:schemeClr val="accent2">
                    <a:lumMod val="75000"/>
                  </a:schemeClr>
                </a:solidFill>
                <a:effectLst/>
                <a:latin typeface="Century Gothic" panose="020B0502020202020204" pitchFamily="34" charset="0"/>
              </a:rPr>
              <a:t> and the second-smallest planet in the </a:t>
            </a:r>
            <a:r>
              <a:rPr lang="en-US" b="0" i="0" u="none" strike="noStrike" dirty="0">
                <a:solidFill>
                  <a:schemeClr val="accent2">
                    <a:lumMod val="75000"/>
                  </a:schemeClr>
                </a:solidFill>
                <a:effectLst/>
                <a:latin typeface="Century Gothic" panose="020B0502020202020204" pitchFamily="34" charset="0"/>
                <a:hlinkClick r:id="rId6" tooltip="Solar System">
                  <a:extLst>
                    <a:ext uri="{A12FA001-AC4F-418D-AE19-62706E023703}">
                      <ahyp:hlinkClr xmlns:ahyp="http://schemas.microsoft.com/office/drawing/2018/hyperlinkcolor" val="tx"/>
                    </a:ext>
                  </a:extLst>
                </a:hlinkClick>
              </a:rPr>
              <a:t>Solar System</a:t>
            </a:r>
            <a:r>
              <a:rPr lang="en-US" b="0" i="0" dirty="0">
                <a:solidFill>
                  <a:schemeClr val="accent2">
                    <a:lumMod val="75000"/>
                  </a:schemeClr>
                </a:solidFill>
                <a:effectLst/>
                <a:latin typeface="Century Gothic" panose="020B0502020202020204" pitchFamily="34" charset="0"/>
              </a:rPr>
              <a:t>, being larger than only </a:t>
            </a:r>
            <a:r>
              <a:rPr lang="en-US" b="0" i="0" u="none" strike="noStrike" dirty="0">
                <a:solidFill>
                  <a:schemeClr val="accent2">
                    <a:lumMod val="75000"/>
                  </a:schemeClr>
                </a:solidFill>
                <a:effectLst/>
                <a:latin typeface="Century Gothic" panose="020B0502020202020204" pitchFamily="34" charset="0"/>
                <a:hlinkClick r:id="rId7" tooltip="Mercury (planet)">
                  <a:extLst>
                    <a:ext uri="{A12FA001-AC4F-418D-AE19-62706E023703}">
                      <ahyp:hlinkClr xmlns:ahyp="http://schemas.microsoft.com/office/drawing/2018/hyperlinkcolor" val="tx"/>
                    </a:ext>
                  </a:extLst>
                </a:hlinkClick>
              </a:rPr>
              <a:t>Mercury</a:t>
            </a:r>
            <a:r>
              <a:rPr lang="en-US" b="0" i="0" dirty="0">
                <a:solidFill>
                  <a:schemeClr val="accent2">
                    <a:lumMod val="75000"/>
                  </a:schemeClr>
                </a:solidFill>
                <a:effectLst/>
                <a:latin typeface="Century Gothic" panose="020B0502020202020204" pitchFamily="34" charset="0"/>
              </a:rPr>
              <a:t>. In English, Mars carries the name of the </a:t>
            </a:r>
            <a:r>
              <a:rPr lang="en-US" b="0" i="0" u="none" strike="noStrike" dirty="0">
                <a:solidFill>
                  <a:schemeClr val="accent2">
                    <a:lumMod val="75000"/>
                  </a:schemeClr>
                </a:solidFill>
                <a:effectLst/>
                <a:latin typeface="Century Gothic" panose="020B0502020202020204" pitchFamily="34" charset="0"/>
                <a:hlinkClick r:id="rId8" tooltip="Mars (mythology)">
                  <a:extLst>
                    <a:ext uri="{A12FA001-AC4F-418D-AE19-62706E023703}">
                      <ahyp:hlinkClr xmlns:ahyp="http://schemas.microsoft.com/office/drawing/2018/hyperlinkcolor" val="tx"/>
                    </a:ext>
                  </a:extLst>
                </a:hlinkClick>
              </a:rPr>
              <a:t>Roman god of war</a:t>
            </a:r>
            <a:r>
              <a:rPr lang="en-US" b="0" i="0" dirty="0">
                <a:solidFill>
                  <a:schemeClr val="accent2">
                    <a:lumMod val="75000"/>
                  </a:schemeClr>
                </a:solidFill>
                <a:effectLst/>
                <a:latin typeface="Century Gothic" panose="020B0502020202020204" pitchFamily="34" charset="0"/>
              </a:rPr>
              <a:t> and is often referred to as the "</a:t>
            </a:r>
            <a:r>
              <a:rPr lang="en-US" b="1" i="0" dirty="0">
                <a:solidFill>
                  <a:schemeClr val="accent2">
                    <a:lumMod val="75000"/>
                  </a:schemeClr>
                </a:solidFill>
                <a:effectLst/>
                <a:latin typeface="Century Gothic" panose="020B0502020202020204" pitchFamily="34" charset="0"/>
              </a:rPr>
              <a:t>Red Planet</a:t>
            </a:r>
            <a:r>
              <a:rPr lang="en-US" b="0" i="0" dirty="0">
                <a:solidFill>
                  <a:schemeClr val="accent2">
                    <a:lumMod val="75000"/>
                  </a:schemeClr>
                </a:solidFill>
                <a:effectLst/>
                <a:latin typeface="Century Gothic" panose="020B0502020202020204" pitchFamily="34" charset="0"/>
              </a:rPr>
              <a:t>". The latter refers to the effect of the </a:t>
            </a:r>
            <a:r>
              <a:rPr lang="en-US" b="0" i="0" u="none" strike="noStrike" dirty="0">
                <a:solidFill>
                  <a:schemeClr val="accent2">
                    <a:lumMod val="75000"/>
                  </a:schemeClr>
                </a:solidFill>
                <a:effectLst/>
                <a:latin typeface="Century Gothic" panose="020B0502020202020204" pitchFamily="34" charset="0"/>
                <a:hlinkClick r:id="rId9" tooltip="Iron(III) oxide">
                  <a:extLst>
                    <a:ext uri="{A12FA001-AC4F-418D-AE19-62706E023703}">
                      <ahyp:hlinkClr xmlns:ahyp="http://schemas.microsoft.com/office/drawing/2018/hyperlinkcolor" val="tx"/>
                    </a:ext>
                  </a:extLst>
                </a:hlinkClick>
              </a:rPr>
              <a:t>iron oxide</a:t>
            </a:r>
            <a:r>
              <a:rPr lang="en-US" b="0" i="0" dirty="0">
                <a:solidFill>
                  <a:schemeClr val="accent2">
                    <a:lumMod val="75000"/>
                  </a:schemeClr>
                </a:solidFill>
                <a:effectLst/>
                <a:latin typeface="Century Gothic" panose="020B0502020202020204" pitchFamily="34" charset="0"/>
              </a:rPr>
              <a:t> prevalent on Mars's surface, which gives it a </a:t>
            </a:r>
            <a:r>
              <a:rPr lang="en-US" b="0" i="0" u="none" strike="noStrike" dirty="0">
                <a:solidFill>
                  <a:schemeClr val="accent2">
                    <a:lumMod val="75000"/>
                  </a:schemeClr>
                </a:solidFill>
                <a:effectLst/>
                <a:latin typeface="Century Gothic" panose="020B0502020202020204" pitchFamily="34" charset="0"/>
                <a:hlinkClick r:id="rId10" tooltip="Mars surface color">
                  <a:extLst>
                    <a:ext uri="{A12FA001-AC4F-418D-AE19-62706E023703}">
                      <ahyp:hlinkClr xmlns:ahyp="http://schemas.microsoft.com/office/drawing/2018/hyperlinkcolor" val="tx"/>
                    </a:ext>
                  </a:extLst>
                </a:hlinkClick>
              </a:rPr>
              <a:t>reddish appearance</a:t>
            </a:r>
            <a:r>
              <a:rPr lang="en-US" b="0" i="0" dirty="0">
                <a:solidFill>
                  <a:schemeClr val="accent2">
                    <a:lumMod val="75000"/>
                  </a:schemeClr>
                </a:solidFill>
                <a:effectLst/>
                <a:latin typeface="Century Gothic" panose="020B0502020202020204" pitchFamily="34" charset="0"/>
              </a:rPr>
              <a:t> distinctive among the astronomical bodies visible to the naked eye. Mars is a </a:t>
            </a:r>
            <a:r>
              <a:rPr lang="en-US" b="0" i="0" u="none" strike="noStrike" dirty="0">
                <a:solidFill>
                  <a:schemeClr val="accent2">
                    <a:lumMod val="75000"/>
                  </a:schemeClr>
                </a:solidFill>
                <a:effectLst/>
                <a:latin typeface="Century Gothic" panose="020B0502020202020204" pitchFamily="34" charset="0"/>
                <a:hlinkClick r:id="rId11" tooltip="Terrestrial planet">
                  <a:extLst>
                    <a:ext uri="{A12FA001-AC4F-418D-AE19-62706E023703}">
                      <ahyp:hlinkClr xmlns:ahyp="http://schemas.microsoft.com/office/drawing/2018/hyperlinkcolor" val="tx"/>
                    </a:ext>
                  </a:extLst>
                </a:hlinkClick>
              </a:rPr>
              <a:t>terrestrial planet</a:t>
            </a:r>
            <a:r>
              <a:rPr lang="en-US" b="0" i="0" dirty="0">
                <a:solidFill>
                  <a:schemeClr val="accent2">
                    <a:lumMod val="75000"/>
                  </a:schemeClr>
                </a:solidFill>
                <a:effectLst/>
                <a:latin typeface="Century Gothic" panose="020B0502020202020204" pitchFamily="34" charset="0"/>
              </a:rPr>
              <a:t> with a thin </a:t>
            </a:r>
            <a:r>
              <a:rPr lang="en-US" b="0" i="0" u="none" strike="noStrike" dirty="0">
                <a:solidFill>
                  <a:schemeClr val="accent2">
                    <a:lumMod val="75000"/>
                  </a:schemeClr>
                </a:solidFill>
                <a:effectLst/>
                <a:latin typeface="Century Gothic" panose="020B0502020202020204" pitchFamily="34" charset="0"/>
                <a:hlinkClick r:id="rId12" tooltip="Atmosphere">
                  <a:extLst>
                    <a:ext uri="{A12FA001-AC4F-418D-AE19-62706E023703}">
                      <ahyp:hlinkClr xmlns:ahyp="http://schemas.microsoft.com/office/drawing/2018/hyperlinkcolor" val="tx"/>
                    </a:ext>
                  </a:extLst>
                </a:hlinkClick>
              </a:rPr>
              <a:t>atmosphere</a:t>
            </a:r>
            <a:r>
              <a:rPr lang="en-US" b="0" i="0" dirty="0">
                <a:solidFill>
                  <a:schemeClr val="accent2">
                    <a:lumMod val="75000"/>
                  </a:schemeClr>
                </a:solidFill>
                <a:effectLst/>
                <a:latin typeface="Century Gothic" panose="020B0502020202020204" pitchFamily="34" charset="0"/>
              </a:rPr>
              <a:t>, with surface features reminiscent of the </a:t>
            </a:r>
            <a:r>
              <a:rPr lang="en-US" b="0" i="0" u="none" strike="noStrike" dirty="0">
                <a:solidFill>
                  <a:schemeClr val="accent2">
                    <a:lumMod val="75000"/>
                  </a:schemeClr>
                </a:solidFill>
                <a:effectLst/>
                <a:latin typeface="Century Gothic" panose="020B0502020202020204" pitchFamily="34" charset="0"/>
                <a:hlinkClick r:id="rId13" tooltip="Impact crater">
                  <a:extLst>
                    <a:ext uri="{A12FA001-AC4F-418D-AE19-62706E023703}">
                      <ahyp:hlinkClr xmlns:ahyp="http://schemas.microsoft.com/office/drawing/2018/hyperlinkcolor" val="tx"/>
                    </a:ext>
                  </a:extLst>
                </a:hlinkClick>
              </a:rPr>
              <a:t>impact craters</a:t>
            </a:r>
            <a:r>
              <a:rPr lang="en-US" b="0" i="0" dirty="0">
                <a:solidFill>
                  <a:schemeClr val="accent2">
                    <a:lumMod val="75000"/>
                  </a:schemeClr>
                </a:solidFill>
                <a:effectLst/>
                <a:latin typeface="Century Gothic" panose="020B0502020202020204" pitchFamily="34" charset="0"/>
              </a:rPr>
              <a:t> of the </a:t>
            </a:r>
            <a:r>
              <a:rPr lang="en-US" b="0" i="0" u="none" strike="noStrike" dirty="0">
                <a:solidFill>
                  <a:schemeClr val="accent2">
                    <a:lumMod val="75000"/>
                  </a:schemeClr>
                </a:solidFill>
                <a:effectLst/>
                <a:latin typeface="Century Gothic" panose="020B0502020202020204" pitchFamily="34" charset="0"/>
                <a:hlinkClick r:id="rId14" tooltip="Moon">
                  <a:extLst>
                    <a:ext uri="{A12FA001-AC4F-418D-AE19-62706E023703}">
                      <ahyp:hlinkClr xmlns:ahyp="http://schemas.microsoft.com/office/drawing/2018/hyperlinkcolor" val="tx"/>
                    </a:ext>
                  </a:extLst>
                </a:hlinkClick>
              </a:rPr>
              <a:t>Moon</a:t>
            </a:r>
            <a:r>
              <a:rPr lang="en-US" b="0" i="0" dirty="0">
                <a:solidFill>
                  <a:schemeClr val="accent2">
                    <a:lumMod val="75000"/>
                  </a:schemeClr>
                </a:solidFill>
                <a:effectLst/>
                <a:latin typeface="Century Gothic" panose="020B0502020202020204" pitchFamily="34" charset="0"/>
              </a:rPr>
              <a:t> and the valleys, deserts and </a:t>
            </a:r>
            <a:r>
              <a:rPr lang="en-US" b="0" i="0" u="none" strike="noStrike" dirty="0">
                <a:solidFill>
                  <a:schemeClr val="accent2">
                    <a:lumMod val="75000"/>
                  </a:schemeClr>
                </a:solidFill>
                <a:effectLst/>
                <a:latin typeface="Century Gothic" panose="020B0502020202020204" pitchFamily="34" charset="0"/>
                <a:hlinkClick r:id="rId15" tooltip="Mars Pathfinder">
                  <a:extLst>
                    <a:ext uri="{A12FA001-AC4F-418D-AE19-62706E023703}">
                      <ahyp:hlinkClr xmlns:ahyp="http://schemas.microsoft.com/office/drawing/2018/hyperlinkcolor" val="tx"/>
                    </a:ext>
                  </a:extLst>
                </a:hlinkClick>
              </a:rPr>
              <a:t>polar ice caps</a:t>
            </a:r>
            <a:r>
              <a:rPr lang="en-US" b="0" i="0" dirty="0">
                <a:solidFill>
                  <a:schemeClr val="accent2">
                    <a:lumMod val="75000"/>
                  </a:schemeClr>
                </a:solidFill>
                <a:effectLst/>
                <a:latin typeface="Century Gothic" panose="020B0502020202020204" pitchFamily="34" charset="0"/>
              </a:rPr>
              <a:t> of </a:t>
            </a:r>
            <a:r>
              <a:rPr lang="en-US" b="0" i="0" u="none" strike="noStrike" dirty="0">
                <a:solidFill>
                  <a:schemeClr val="accent2">
                    <a:lumMod val="75000"/>
                  </a:schemeClr>
                </a:solidFill>
                <a:effectLst/>
                <a:latin typeface="Century Gothic" panose="020B0502020202020204" pitchFamily="34" charset="0"/>
                <a:hlinkClick r:id="rId16">
                  <a:extLst>
                    <a:ext uri="{A12FA001-AC4F-418D-AE19-62706E023703}">
                      <ahyp:hlinkClr xmlns:ahyp="http://schemas.microsoft.com/office/drawing/2018/hyperlinkcolor" val="tx"/>
                    </a:ext>
                  </a:extLst>
                </a:hlinkClick>
              </a:rPr>
              <a:t>Earth</a:t>
            </a:r>
            <a:r>
              <a:rPr lang="en-US" b="0" i="0" dirty="0">
                <a:solidFill>
                  <a:schemeClr val="accent2">
                    <a:lumMod val="75000"/>
                  </a:schemeClr>
                </a:solidFill>
                <a:effectLst/>
                <a:latin typeface="Century Gothic" panose="020B0502020202020204" pitchFamily="34" charset="0"/>
              </a:rPr>
              <a:t>. Mars can easily be seen from Earth with the naked eye, as can its reddish coloring. Its </a:t>
            </a:r>
            <a:r>
              <a:rPr lang="en-US" b="0" i="0" u="none" strike="noStrike" dirty="0">
                <a:solidFill>
                  <a:schemeClr val="accent2">
                    <a:lumMod val="75000"/>
                  </a:schemeClr>
                </a:solidFill>
                <a:effectLst/>
                <a:latin typeface="Century Gothic" panose="020B0502020202020204" pitchFamily="34" charset="0"/>
                <a:hlinkClick r:id="rId17" tooltip="Apparent magnitude">
                  <a:extLst>
                    <a:ext uri="{A12FA001-AC4F-418D-AE19-62706E023703}">
                      <ahyp:hlinkClr xmlns:ahyp="http://schemas.microsoft.com/office/drawing/2018/hyperlinkcolor" val="tx"/>
                    </a:ext>
                  </a:extLst>
                </a:hlinkClick>
              </a:rPr>
              <a:t>apparent magnitude</a:t>
            </a:r>
            <a:r>
              <a:rPr lang="en-US" b="0" i="0" dirty="0">
                <a:solidFill>
                  <a:schemeClr val="accent2">
                    <a:lumMod val="75000"/>
                  </a:schemeClr>
                </a:solidFill>
                <a:effectLst/>
                <a:latin typeface="Century Gothic" panose="020B0502020202020204" pitchFamily="34" charset="0"/>
              </a:rPr>
              <a:t> reaches −2.94, which is surpassed only by </a:t>
            </a:r>
            <a:r>
              <a:rPr lang="en-US" b="0" i="0" u="none" strike="noStrike" dirty="0">
                <a:solidFill>
                  <a:schemeClr val="accent2">
                    <a:lumMod val="75000"/>
                  </a:schemeClr>
                </a:solidFill>
                <a:effectLst/>
                <a:latin typeface="Century Gothic" panose="020B0502020202020204" pitchFamily="34" charset="0"/>
                <a:hlinkClick r:id="rId18" tooltip="Venus">
                  <a:extLst>
                    <a:ext uri="{A12FA001-AC4F-418D-AE19-62706E023703}">
                      <ahyp:hlinkClr xmlns:ahyp="http://schemas.microsoft.com/office/drawing/2018/hyperlinkcolor" val="tx"/>
                    </a:ext>
                  </a:extLst>
                </a:hlinkClick>
              </a:rPr>
              <a:t>Venus</a:t>
            </a:r>
            <a:r>
              <a:rPr lang="en-US" b="0" i="0" dirty="0">
                <a:solidFill>
                  <a:schemeClr val="accent2">
                    <a:lumMod val="75000"/>
                  </a:schemeClr>
                </a:solidFill>
                <a:effectLst/>
                <a:latin typeface="Century Gothic" panose="020B0502020202020204" pitchFamily="34" charset="0"/>
              </a:rPr>
              <a:t>, </a:t>
            </a:r>
            <a:r>
              <a:rPr lang="en-US" b="0" i="0" u="none" strike="noStrike" dirty="0">
                <a:solidFill>
                  <a:schemeClr val="accent2">
                    <a:lumMod val="75000"/>
                  </a:schemeClr>
                </a:solidFill>
                <a:effectLst/>
                <a:latin typeface="Century Gothic" panose="020B0502020202020204" pitchFamily="34" charset="0"/>
                <a:hlinkClick r:id="rId14" tooltip="Moon">
                  <a:extLst>
                    <a:ext uri="{A12FA001-AC4F-418D-AE19-62706E023703}">
                      <ahyp:hlinkClr xmlns:ahyp="http://schemas.microsoft.com/office/drawing/2018/hyperlinkcolor" val="tx"/>
                    </a:ext>
                  </a:extLst>
                </a:hlinkClick>
              </a:rPr>
              <a:t>the Moon</a:t>
            </a:r>
            <a:r>
              <a:rPr lang="en-US" b="0" i="0" dirty="0">
                <a:solidFill>
                  <a:schemeClr val="accent2">
                    <a:lumMod val="75000"/>
                  </a:schemeClr>
                </a:solidFill>
                <a:effectLst/>
                <a:latin typeface="Century Gothic" panose="020B0502020202020204" pitchFamily="34" charset="0"/>
              </a:rPr>
              <a:t> and </a:t>
            </a:r>
            <a:r>
              <a:rPr lang="en-US" b="0" i="0" u="none" strike="noStrike" dirty="0">
                <a:solidFill>
                  <a:schemeClr val="accent2">
                    <a:lumMod val="75000"/>
                  </a:schemeClr>
                </a:solidFill>
                <a:effectLst/>
                <a:latin typeface="Century Gothic" panose="020B0502020202020204" pitchFamily="34" charset="0"/>
                <a:hlinkClick r:id="rId5" tooltip="Sun">
                  <a:extLst>
                    <a:ext uri="{A12FA001-AC4F-418D-AE19-62706E023703}">
                      <ahyp:hlinkClr xmlns:ahyp="http://schemas.microsoft.com/office/drawing/2018/hyperlinkcolor" val="tx"/>
                    </a:ext>
                  </a:extLst>
                </a:hlinkClick>
              </a:rPr>
              <a:t>the Sun</a:t>
            </a:r>
            <a:r>
              <a:rPr lang="en-US" b="0" i="0" dirty="0">
                <a:solidFill>
                  <a:schemeClr val="accent2">
                    <a:lumMod val="75000"/>
                  </a:schemeClr>
                </a:solidFill>
                <a:effectLst/>
                <a:latin typeface="Century Gothic" panose="020B0502020202020204" pitchFamily="34" charset="0"/>
              </a:rPr>
              <a:t>. Optical ground-based telescopes are typically limited to resolving features about 300 </a:t>
            </a:r>
            <a:r>
              <a:rPr lang="en-US" b="0" i="0" dirty="0" err="1">
                <a:solidFill>
                  <a:schemeClr val="accent2">
                    <a:lumMod val="75000"/>
                  </a:schemeClr>
                </a:solidFill>
                <a:effectLst/>
                <a:latin typeface="Century Gothic" panose="020B0502020202020204" pitchFamily="34" charset="0"/>
              </a:rPr>
              <a:t>kilometres</a:t>
            </a:r>
            <a:r>
              <a:rPr lang="en-US" b="0" i="0" dirty="0">
                <a:solidFill>
                  <a:schemeClr val="accent2">
                    <a:lumMod val="75000"/>
                  </a:schemeClr>
                </a:solidFill>
                <a:effectLst/>
                <a:latin typeface="Century Gothic" panose="020B0502020202020204" pitchFamily="34" charset="0"/>
              </a:rPr>
              <a:t> (190 mi) across when Earth and Mars are closest because of Earth's atmosphere</a:t>
            </a:r>
            <a:r>
              <a:rPr lang="en-US" b="0" i="0" dirty="0">
                <a:solidFill>
                  <a:srgbClr val="202122"/>
                </a:solidFill>
                <a:effectLst/>
                <a:latin typeface="Century Gothic" panose="020B0502020202020204" pitchFamily="34" charset="0"/>
              </a:rPr>
              <a:t>.</a:t>
            </a:r>
            <a:endParaRPr lang="en-IN" dirty="0">
              <a:latin typeface="Century Gothic" panose="020B0502020202020204" pitchFamily="34" charset="0"/>
            </a:endParaRPr>
          </a:p>
        </p:txBody>
      </p:sp>
      <p:sp>
        <p:nvSpPr>
          <p:cNvPr id="7" name="TextBox 6">
            <a:extLst>
              <a:ext uri="{FF2B5EF4-FFF2-40B4-BE49-F238E27FC236}">
                <a16:creationId xmlns:a16="http://schemas.microsoft.com/office/drawing/2014/main" id="{223F4B33-7D21-4B9B-BD56-76E9D5A7FBCD}"/>
              </a:ext>
            </a:extLst>
          </p:cNvPr>
          <p:cNvSpPr txBox="1"/>
          <p:nvPr/>
        </p:nvSpPr>
        <p:spPr>
          <a:xfrm>
            <a:off x="6784465" y="5486400"/>
            <a:ext cx="5206430" cy="230832"/>
          </a:xfrm>
          <a:prstGeom prst="rect">
            <a:avLst/>
          </a:prstGeom>
          <a:noFill/>
        </p:spPr>
        <p:txBody>
          <a:bodyPr wrap="square" rtlCol="0">
            <a:spAutoFit/>
          </a:bodyPr>
          <a:lstStyle/>
          <a:p>
            <a:r>
              <a:rPr lang="en-IN" sz="900">
                <a:hlinkClick r:id="rId3" tooltip="https://www.flickr.com/photos/144614754@N02/46665076711"/>
              </a:rPr>
              <a:t>This Photo</a:t>
            </a:r>
            <a:r>
              <a:rPr lang="en-IN" sz="900"/>
              <a:t> by Unknown Author is licensed under </a:t>
            </a:r>
            <a:r>
              <a:rPr lang="en-IN" sz="900">
                <a:hlinkClick r:id="rId19" tooltip="https://creativecommons.org/licenses/by/3.0/"/>
              </a:rPr>
              <a:t>CC BY</a:t>
            </a:r>
            <a:endParaRPr lang="en-IN" sz="900"/>
          </a:p>
        </p:txBody>
      </p:sp>
    </p:spTree>
    <p:extLst>
      <p:ext uri="{BB962C8B-B14F-4D97-AF65-F5344CB8AC3E}">
        <p14:creationId xmlns:p14="http://schemas.microsoft.com/office/powerpoint/2010/main" val="1846475217"/>
      </p:ext>
    </p:extLst>
  </p:cSld>
  <p:clrMapOvr>
    <a:masterClrMapping/>
  </p:clrMapOvr>
  <mc:AlternateContent xmlns:mc="http://schemas.openxmlformats.org/markup-compatibility/2006" xmlns:p14="http://schemas.microsoft.com/office/powerpoint/2010/main">
    <mc:Choice Requires="p14">
      <p:transition spd="slow" p14:dur="4400" advClick="0" advTm="4000">
        <p14:honeycomb/>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mph" presetSubtype="0" fill="remove" grpId="0" nodeType="clickEffect">
                                  <p:stCondLst>
                                    <p:cond delay="0"/>
                                  </p:stCondLst>
                                  <p:childTnLst>
                                    <p:animClr clrSpc="rgb" dir="cw">
                                      <p:cBhvr override="childStyle">
                                        <p:cTn id="11" dur="250" autoRev="1" fill="remove"/>
                                        <p:tgtEl>
                                          <p:spTgt spid="4">
                                            <p:txEl>
                                              <p:pRg st="0" end="0"/>
                                            </p:txEl>
                                          </p:spTgt>
                                        </p:tgtEl>
                                        <p:attrNameLst>
                                          <p:attrName>style.color</p:attrName>
                                        </p:attrNameLst>
                                      </p:cBhvr>
                                      <p:to>
                                        <a:schemeClr val="bg1"/>
                                      </p:to>
                                    </p:animClr>
                                    <p:animClr clrSpc="rgb" dir="cw">
                                      <p:cBhvr>
                                        <p:cTn id="12" dur="250" autoRev="1" fill="remove"/>
                                        <p:tgtEl>
                                          <p:spTgt spid="4">
                                            <p:txEl>
                                              <p:pRg st="0" end="0"/>
                                            </p:txEl>
                                          </p:spTgt>
                                        </p:tgtEl>
                                        <p:attrNameLst>
                                          <p:attrName>fillcolor</p:attrName>
                                        </p:attrNameLst>
                                      </p:cBhvr>
                                      <p:to>
                                        <a:schemeClr val="bg1"/>
                                      </p:to>
                                    </p:animClr>
                                    <p:set>
                                      <p:cBhvr>
                                        <p:cTn id="13" dur="250" autoRev="1" fill="remove"/>
                                        <p:tgtEl>
                                          <p:spTgt spid="4">
                                            <p:txEl>
                                              <p:pRg st="0" end="0"/>
                                            </p:txEl>
                                          </p:spTgt>
                                        </p:tgtEl>
                                        <p:attrNameLst>
                                          <p:attrName>fill.type</p:attrName>
                                        </p:attrNameLst>
                                      </p:cBhvr>
                                      <p:to>
                                        <p:strVal val="solid"/>
                                      </p:to>
                                    </p:set>
                                    <p:set>
                                      <p:cBhvr>
                                        <p:cTn id="14" dur="250" autoRev="1" fill="remove"/>
                                        <p:tgtEl>
                                          <p:spTgt spid="4">
                                            <p:txEl>
                                              <p:pRg st="0" end="0"/>
                                            </p:txEl>
                                          </p:spTgt>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8" presetClass="emph" presetSubtype="0" fill="hold" nodeType="clickEffect">
                                  <p:stCondLst>
                                    <p:cond delay="0"/>
                                  </p:stCondLst>
                                  <p:childTnLst>
                                    <p:animRot by="21600000">
                                      <p:cBhvr>
                                        <p:cTn id="18"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57A38-118A-43EC-A7BA-A110AC9AF610}"/>
              </a:ext>
            </a:extLst>
          </p:cNvPr>
          <p:cNvSpPr>
            <a:spLocks noGrp="1"/>
          </p:cNvSpPr>
          <p:nvPr>
            <p:ph type="title"/>
          </p:nvPr>
        </p:nvSpPr>
        <p:spPr>
          <a:xfrm>
            <a:off x="252167" y="299301"/>
            <a:ext cx="6164653" cy="1371600"/>
          </a:xfrm>
        </p:spPr>
        <p:txBody>
          <a:bodyPr>
            <a:normAutofit/>
          </a:bodyPr>
          <a:lstStyle/>
          <a:p>
            <a:pPr algn="ctr"/>
            <a:r>
              <a:rPr lang="en-US" sz="6000" b="1" u="sng" dirty="0" err="1">
                <a:solidFill>
                  <a:schemeClr val="accent6">
                    <a:lumMod val="60000"/>
                    <a:lumOff val="40000"/>
                  </a:schemeClr>
                </a:solidFill>
                <a:latin typeface="Algerian" panose="04020705040A02060702" pitchFamily="82" charset="0"/>
              </a:rPr>
              <a:t>jupiter</a:t>
            </a:r>
            <a:endParaRPr lang="en-IN" sz="6000" b="1" u="sng" dirty="0">
              <a:solidFill>
                <a:schemeClr val="accent6">
                  <a:lumMod val="60000"/>
                  <a:lumOff val="40000"/>
                </a:schemeClr>
              </a:solidFill>
              <a:latin typeface="Algerian" panose="04020705040A02060702" pitchFamily="82" charset="0"/>
            </a:endParaRPr>
          </a:p>
        </p:txBody>
      </p:sp>
      <p:pic>
        <p:nvPicPr>
          <p:cNvPr id="6" name="Picture Placeholder 5">
            <a:extLst>
              <a:ext uri="{FF2B5EF4-FFF2-40B4-BE49-F238E27FC236}">
                <a16:creationId xmlns:a16="http://schemas.microsoft.com/office/drawing/2014/main" id="{B7EAD021-A116-4646-96FD-448D2AD9EC29}"/>
              </a:ext>
            </a:extLst>
          </p:cNvPr>
          <p:cNvPicPr>
            <a:picLocks noGrp="1" noChangeAspect="1"/>
          </p:cNvPicPr>
          <p:nvPr>
            <p:ph type="pic" idx="1"/>
          </p:nvPr>
        </p:nvPicPr>
        <p:blipFill>
          <a:blip r:embed="rId2">
            <a:extLst>
              <a:ext uri="{837473B0-CC2E-450A-ABE3-18F120FF3D39}">
                <a1611:picAttrSrcUrl xmlns:a1611="http://schemas.microsoft.com/office/drawing/2016/11/main" r:id="rId3"/>
              </a:ext>
            </a:extLst>
          </a:blip>
          <a:srcRect l="4907" r="4907"/>
          <a:stretch>
            <a:fillRect/>
          </a:stretch>
        </p:blipFill>
        <p:spPr>
          <a:xfrm>
            <a:off x="6416820" y="396024"/>
            <a:ext cx="5557837" cy="6162675"/>
          </a:xfrm>
        </p:spPr>
      </p:pic>
      <p:sp>
        <p:nvSpPr>
          <p:cNvPr id="4" name="Text Placeholder 3">
            <a:extLst>
              <a:ext uri="{FF2B5EF4-FFF2-40B4-BE49-F238E27FC236}">
                <a16:creationId xmlns:a16="http://schemas.microsoft.com/office/drawing/2014/main" id="{17CF7F96-B6B4-4656-80FF-99C2E0FF80CA}"/>
              </a:ext>
            </a:extLst>
          </p:cNvPr>
          <p:cNvSpPr>
            <a:spLocks noGrp="1"/>
          </p:cNvSpPr>
          <p:nvPr>
            <p:ph type="body" sz="half" idx="2"/>
          </p:nvPr>
        </p:nvSpPr>
        <p:spPr>
          <a:xfrm>
            <a:off x="337008" y="1812303"/>
            <a:ext cx="5837549" cy="4946716"/>
          </a:xfrm>
        </p:spPr>
        <p:txBody>
          <a:bodyPr>
            <a:normAutofit lnSpcReduction="10000"/>
          </a:bodyPr>
          <a:lstStyle/>
          <a:p>
            <a:r>
              <a:rPr lang="en-US" b="1" i="0" dirty="0">
                <a:solidFill>
                  <a:schemeClr val="bg1">
                    <a:lumMod val="95000"/>
                    <a:lumOff val="5000"/>
                  </a:schemeClr>
                </a:solidFill>
                <a:effectLst/>
                <a:latin typeface="Bahnschrift SemiBold" panose="020B0502040204020203" pitchFamily="34" charset="0"/>
              </a:rPr>
              <a:t>Jupiter</a:t>
            </a:r>
            <a:r>
              <a:rPr lang="en-US" b="0" i="0" dirty="0">
                <a:solidFill>
                  <a:schemeClr val="bg1">
                    <a:lumMod val="95000"/>
                    <a:lumOff val="5000"/>
                  </a:schemeClr>
                </a:solidFill>
                <a:effectLst/>
                <a:latin typeface="Bahnschrift SemiBold" panose="020B0502040204020203" pitchFamily="34" charset="0"/>
              </a:rPr>
              <a:t> is the fifth </a:t>
            </a:r>
            <a:r>
              <a:rPr lang="en-US" b="0" i="0" u="none" strike="noStrike" dirty="0">
                <a:solidFill>
                  <a:schemeClr val="bg1">
                    <a:lumMod val="95000"/>
                    <a:lumOff val="5000"/>
                  </a:schemeClr>
                </a:solidFill>
                <a:effectLst/>
                <a:latin typeface="Bahnschrift SemiBold" panose="020B0502040204020203" pitchFamily="34" charset="0"/>
                <a:hlinkClick r:id="rId4" tooltip="Planet">
                  <a:extLst>
                    <a:ext uri="{A12FA001-AC4F-418D-AE19-62706E023703}">
                      <ahyp:hlinkClr xmlns:ahyp="http://schemas.microsoft.com/office/drawing/2018/hyperlinkcolor" val="tx"/>
                    </a:ext>
                  </a:extLst>
                </a:hlinkClick>
              </a:rPr>
              <a:t>planet</a:t>
            </a:r>
            <a:r>
              <a:rPr lang="en-US" b="0" i="0" dirty="0">
                <a:solidFill>
                  <a:schemeClr val="bg1">
                    <a:lumMod val="95000"/>
                    <a:lumOff val="5000"/>
                  </a:schemeClr>
                </a:solidFill>
                <a:effectLst/>
                <a:latin typeface="Bahnschrift SemiBold" panose="020B0502040204020203" pitchFamily="34" charset="0"/>
              </a:rPr>
              <a:t> from the </a:t>
            </a:r>
            <a:r>
              <a:rPr lang="en-US" b="0" i="0" u="none" strike="noStrike" dirty="0">
                <a:solidFill>
                  <a:schemeClr val="bg1">
                    <a:lumMod val="95000"/>
                    <a:lumOff val="5000"/>
                  </a:schemeClr>
                </a:solidFill>
                <a:effectLst/>
                <a:latin typeface="Bahnschrift SemiBold" panose="020B0502040204020203" pitchFamily="34" charset="0"/>
                <a:hlinkClick r:id="rId5" tooltip="Sun">
                  <a:extLst>
                    <a:ext uri="{A12FA001-AC4F-418D-AE19-62706E023703}">
                      <ahyp:hlinkClr xmlns:ahyp="http://schemas.microsoft.com/office/drawing/2018/hyperlinkcolor" val="tx"/>
                    </a:ext>
                  </a:extLst>
                </a:hlinkClick>
              </a:rPr>
              <a:t>Sun</a:t>
            </a:r>
            <a:r>
              <a:rPr lang="en-US" b="0" i="0" dirty="0">
                <a:solidFill>
                  <a:schemeClr val="bg1">
                    <a:lumMod val="95000"/>
                    <a:lumOff val="5000"/>
                  </a:schemeClr>
                </a:solidFill>
                <a:effectLst/>
                <a:latin typeface="Bahnschrift SemiBold" panose="020B0502040204020203" pitchFamily="34" charset="0"/>
              </a:rPr>
              <a:t> and the </a:t>
            </a:r>
            <a:r>
              <a:rPr lang="en-US" b="0" i="0" u="none" strike="noStrike" dirty="0">
                <a:solidFill>
                  <a:schemeClr val="bg1">
                    <a:lumMod val="95000"/>
                    <a:lumOff val="5000"/>
                  </a:schemeClr>
                </a:solidFill>
                <a:effectLst/>
                <a:latin typeface="Bahnschrift SemiBold" panose="020B0502040204020203" pitchFamily="34" charset="0"/>
                <a:hlinkClick r:id="rId6" tooltip="List of Solar System objects by size">
                  <a:extLst>
                    <a:ext uri="{A12FA001-AC4F-418D-AE19-62706E023703}">
                      <ahyp:hlinkClr xmlns:ahyp="http://schemas.microsoft.com/office/drawing/2018/hyperlinkcolor" val="tx"/>
                    </a:ext>
                  </a:extLst>
                </a:hlinkClick>
              </a:rPr>
              <a:t>largest in the Solar System</a:t>
            </a:r>
            <a:r>
              <a:rPr lang="en-US" b="0" i="0" dirty="0">
                <a:solidFill>
                  <a:schemeClr val="bg1">
                    <a:lumMod val="95000"/>
                    <a:lumOff val="5000"/>
                  </a:schemeClr>
                </a:solidFill>
                <a:effectLst/>
                <a:latin typeface="Bahnschrift SemiBold" panose="020B0502040204020203" pitchFamily="34" charset="0"/>
              </a:rPr>
              <a:t>. It is a </a:t>
            </a:r>
            <a:r>
              <a:rPr lang="en-US" b="0" i="0" u="none" strike="noStrike" dirty="0">
                <a:solidFill>
                  <a:schemeClr val="bg1">
                    <a:lumMod val="95000"/>
                    <a:lumOff val="5000"/>
                  </a:schemeClr>
                </a:solidFill>
                <a:effectLst/>
                <a:latin typeface="Bahnschrift SemiBold" panose="020B0502040204020203" pitchFamily="34" charset="0"/>
                <a:hlinkClick r:id="rId7" tooltip="Gas giant">
                  <a:extLst>
                    <a:ext uri="{A12FA001-AC4F-418D-AE19-62706E023703}">
                      <ahyp:hlinkClr xmlns:ahyp="http://schemas.microsoft.com/office/drawing/2018/hyperlinkcolor" val="tx"/>
                    </a:ext>
                  </a:extLst>
                </a:hlinkClick>
              </a:rPr>
              <a:t>gas giant</a:t>
            </a:r>
            <a:r>
              <a:rPr lang="en-US" b="0" i="0" dirty="0">
                <a:solidFill>
                  <a:schemeClr val="bg1">
                    <a:lumMod val="95000"/>
                    <a:lumOff val="5000"/>
                  </a:schemeClr>
                </a:solidFill>
                <a:effectLst/>
                <a:latin typeface="Bahnschrift SemiBold" panose="020B0502040204020203" pitchFamily="34" charset="0"/>
              </a:rPr>
              <a:t> with a </a:t>
            </a:r>
            <a:r>
              <a:rPr lang="en-US" b="0" i="0" u="none" strike="noStrike" dirty="0">
                <a:solidFill>
                  <a:schemeClr val="bg1">
                    <a:lumMod val="95000"/>
                    <a:lumOff val="5000"/>
                  </a:schemeClr>
                </a:solidFill>
                <a:effectLst/>
                <a:latin typeface="Bahnschrift SemiBold" panose="020B0502040204020203" pitchFamily="34" charset="0"/>
                <a:hlinkClick r:id="rId8" tooltip="Mass">
                  <a:extLst>
                    <a:ext uri="{A12FA001-AC4F-418D-AE19-62706E023703}">
                      <ahyp:hlinkClr xmlns:ahyp="http://schemas.microsoft.com/office/drawing/2018/hyperlinkcolor" val="tx"/>
                    </a:ext>
                  </a:extLst>
                </a:hlinkClick>
              </a:rPr>
              <a:t>mass</a:t>
            </a:r>
            <a:r>
              <a:rPr lang="en-US" b="0" i="0" dirty="0">
                <a:solidFill>
                  <a:schemeClr val="bg1">
                    <a:lumMod val="95000"/>
                    <a:lumOff val="5000"/>
                  </a:schemeClr>
                </a:solidFill>
                <a:effectLst/>
                <a:latin typeface="Bahnschrift SemiBold" panose="020B0502040204020203" pitchFamily="34" charset="0"/>
              </a:rPr>
              <a:t> (more than) two and a half times that of all the other planets in the </a:t>
            </a:r>
            <a:r>
              <a:rPr lang="en-US" b="0" i="0" u="none" strike="noStrike" dirty="0">
                <a:solidFill>
                  <a:schemeClr val="bg1">
                    <a:lumMod val="95000"/>
                    <a:lumOff val="5000"/>
                  </a:schemeClr>
                </a:solidFill>
                <a:effectLst/>
                <a:latin typeface="Bahnschrift SemiBold" panose="020B0502040204020203" pitchFamily="34" charset="0"/>
                <a:hlinkClick r:id="rId9">
                  <a:extLst>
                    <a:ext uri="{A12FA001-AC4F-418D-AE19-62706E023703}">
                      <ahyp:hlinkClr xmlns:ahyp="http://schemas.microsoft.com/office/drawing/2018/hyperlinkcolor" val="tx"/>
                    </a:ext>
                  </a:extLst>
                </a:hlinkClick>
              </a:rPr>
              <a:t>Solar System</a:t>
            </a:r>
            <a:r>
              <a:rPr lang="en-US" b="0" i="0" dirty="0">
                <a:solidFill>
                  <a:schemeClr val="bg1">
                    <a:lumMod val="95000"/>
                    <a:lumOff val="5000"/>
                  </a:schemeClr>
                </a:solidFill>
                <a:effectLst/>
                <a:latin typeface="Bahnschrift SemiBold" panose="020B0502040204020203" pitchFamily="34" charset="0"/>
              </a:rPr>
              <a:t> combined, but (a little) less than one-thousandth the mass of the Sun. Jupiter is the third-brightest natural object in the </a:t>
            </a:r>
            <a:r>
              <a:rPr lang="en-US" b="0" i="0" u="none" strike="noStrike" dirty="0">
                <a:solidFill>
                  <a:schemeClr val="bg1">
                    <a:lumMod val="95000"/>
                    <a:lumOff val="5000"/>
                  </a:schemeClr>
                </a:solidFill>
                <a:effectLst/>
                <a:latin typeface="Bahnschrift SemiBold" panose="020B0502040204020203" pitchFamily="34" charset="0"/>
                <a:hlinkClick r:id="rId10">
                  <a:extLst>
                    <a:ext uri="{A12FA001-AC4F-418D-AE19-62706E023703}">
                      <ahyp:hlinkClr xmlns:ahyp="http://schemas.microsoft.com/office/drawing/2018/hyperlinkcolor" val="tx"/>
                    </a:ext>
                  </a:extLst>
                </a:hlinkClick>
              </a:rPr>
              <a:t>Earth</a:t>
            </a:r>
            <a:r>
              <a:rPr lang="en-US" b="0" i="0" dirty="0">
                <a:solidFill>
                  <a:schemeClr val="bg1">
                    <a:lumMod val="95000"/>
                    <a:lumOff val="5000"/>
                  </a:schemeClr>
                </a:solidFill>
                <a:effectLst/>
                <a:latin typeface="Bahnschrift SemiBold" panose="020B0502040204020203" pitchFamily="34" charset="0"/>
              </a:rPr>
              <a:t>'s night sky after the </a:t>
            </a:r>
            <a:r>
              <a:rPr lang="en-US" b="0" i="0" u="none" strike="noStrike" dirty="0">
                <a:solidFill>
                  <a:schemeClr val="bg1">
                    <a:lumMod val="95000"/>
                    <a:lumOff val="5000"/>
                  </a:schemeClr>
                </a:solidFill>
                <a:effectLst/>
                <a:latin typeface="Bahnschrift SemiBold" panose="020B0502040204020203" pitchFamily="34" charset="0"/>
                <a:hlinkClick r:id="rId11" tooltip="Moon">
                  <a:extLst>
                    <a:ext uri="{A12FA001-AC4F-418D-AE19-62706E023703}">
                      <ahyp:hlinkClr xmlns:ahyp="http://schemas.microsoft.com/office/drawing/2018/hyperlinkcolor" val="tx"/>
                    </a:ext>
                  </a:extLst>
                </a:hlinkClick>
              </a:rPr>
              <a:t>Moon</a:t>
            </a:r>
            <a:r>
              <a:rPr lang="en-US" b="0" i="0" dirty="0">
                <a:solidFill>
                  <a:schemeClr val="bg1">
                    <a:lumMod val="95000"/>
                    <a:lumOff val="5000"/>
                  </a:schemeClr>
                </a:solidFill>
                <a:effectLst/>
                <a:latin typeface="Bahnschrift SemiBold" panose="020B0502040204020203" pitchFamily="34" charset="0"/>
              </a:rPr>
              <a:t> and </a:t>
            </a:r>
            <a:r>
              <a:rPr lang="en-US" b="0" i="0" u="none" strike="noStrike" dirty="0">
                <a:solidFill>
                  <a:schemeClr val="bg1">
                    <a:lumMod val="95000"/>
                    <a:lumOff val="5000"/>
                  </a:schemeClr>
                </a:solidFill>
                <a:effectLst/>
                <a:latin typeface="Bahnschrift SemiBold" panose="020B0502040204020203" pitchFamily="34" charset="0"/>
                <a:hlinkClick r:id="rId12" tooltip="Venus">
                  <a:extLst>
                    <a:ext uri="{A12FA001-AC4F-418D-AE19-62706E023703}">
                      <ahyp:hlinkClr xmlns:ahyp="http://schemas.microsoft.com/office/drawing/2018/hyperlinkcolor" val="tx"/>
                    </a:ext>
                  </a:extLst>
                </a:hlinkClick>
              </a:rPr>
              <a:t>Venus</a:t>
            </a:r>
            <a:r>
              <a:rPr lang="en-US" b="0" i="0" dirty="0">
                <a:solidFill>
                  <a:schemeClr val="bg1">
                    <a:lumMod val="95000"/>
                    <a:lumOff val="5000"/>
                  </a:schemeClr>
                </a:solidFill>
                <a:effectLst/>
                <a:latin typeface="Bahnschrift SemiBold" panose="020B0502040204020203" pitchFamily="34" charset="0"/>
              </a:rPr>
              <a:t>. It has been observed since </a:t>
            </a:r>
            <a:r>
              <a:rPr lang="en-US" b="0" i="0" u="none" strike="noStrike" dirty="0">
                <a:solidFill>
                  <a:schemeClr val="bg1">
                    <a:lumMod val="95000"/>
                    <a:lumOff val="5000"/>
                  </a:schemeClr>
                </a:solidFill>
                <a:effectLst/>
                <a:latin typeface="Bahnschrift SemiBold" panose="020B0502040204020203" pitchFamily="34" charset="0"/>
                <a:hlinkClick r:id="rId13" tooltip="Pre-history">
                  <a:extLst>
                    <a:ext uri="{A12FA001-AC4F-418D-AE19-62706E023703}">
                      <ahyp:hlinkClr xmlns:ahyp="http://schemas.microsoft.com/office/drawing/2018/hyperlinkcolor" val="tx"/>
                    </a:ext>
                  </a:extLst>
                </a:hlinkClick>
              </a:rPr>
              <a:t>pre-historic times</a:t>
            </a:r>
            <a:r>
              <a:rPr lang="en-US" b="0" i="0" dirty="0">
                <a:solidFill>
                  <a:schemeClr val="bg1">
                    <a:lumMod val="95000"/>
                    <a:lumOff val="5000"/>
                  </a:schemeClr>
                </a:solidFill>
                <a:effectLst/>
                <a:latin typeface="Bahnschrift SemiBold" panose="020B0502040204020203" pitchFamily="34" charset="0"/>
              </a:rPr>
              <a:t> and is named after the </a:t>
            </a:r>
            <a:r>
              <a:rPr lang="en-US" b="0" i="0" u="none" strike="noStrike" dirty="0">
                <a:solidFill>
                  <a:schemeClr val="bg1">
                    <a:lumMod val="95000"/>
                    <a:lumOff val="5000"/>
                  </a:schemeClr>
                </a:solidFill>
                <a:effectLst/>
                <a:latin typeface="Bahnschrift SemiBold" panose="020B0502040204020203" pitchFamily="34" charset="0"/>
                <a:hlinkClick r:id="rId14" tooltip="Jupiter (mythology)">
                  <a:extLst>
                    <a:ext uri="{A12FA001-AC4F-418D-AE19-62706E023703}">
                      <ahyp:hlinkClr xmlns:ahyp="http://schemas.microsoft.com/office/drawing/2018/hyperlinkcolor" val="tx"/>
                    </a:ext>
                  </a:extLst>
                </a:hlinkClick>
              </a:rPr>
              <a:t>Roman god Jupiter</a:t>
            </a:r>
            <a:r>
              <a:rPr lang="en-US" b="0" i="0" dirty="0">
                <a:solidFill>
                  <a:schemeClr val="bg1">
                    <a:lumMod val="95000"/>
                    <a:lumOff val="5000"/>
                  </a:schemeClr>
                </a:solidFill>
                <a:effectLst/>
                <a:latin typeface="Bahnschrift SemiBold" panose="020B0502040204020203" pitchFamily="34" charset="0"/>
              </a:rPr>
              <a:t>, the king of the gods, because of its massive size. Surrounding Jupiter is a faint </a:t>
            </a:r>
            <a:r>
              <a:rPr lang="en-US" b="0" i="0" u="none" strike="noStrike" dirty="0">
                <a:solidFill>
                  <a:schemeClr val="bg1">
                    <a:lumMod val="95000"/>
                    <a:lumOff val="5000"/>
                  </a:schemeClr>
                </a:solidFill>
                <a:effectLst/>
                <a:latin typeface="Bahnschrift SemiBold" panose="020B0502040204020203" pitchFamily="34" charset="0"/>
                <a:hlinkClick r:id="rId15" tooltip="Planetary ring">
                  <a:extLst>
                    <a:ext uri="{A12FA001-AC4F-418D-AE19-62706E023703}">
                      <ahyp:hlinkClr xmlns:ahyp="http://schemas.microsoft.com/office/drawing/2018/hyperlinkcolor" val="tx"/>
                    </a:ext>
                  </a:extLst>
                </a:hlinkClick>
              </a:rPr>
              <a:t>planetary ring</a:t>
            </a:r>
            <a:r>
              <a:rPr lang="en-US" b="0" i="0" dirty="0">
                <a:solidFill>
                  <a:schemeClr val="bg1">
                    <a:lumMod val="95000"/>
                    <a:lumOff val="5000"/>
                  </a:schemeClr>
                </a:solidFill>
                <a:effectLst/>
                <a:latin typeface="Bahnschrift SemiBold" panose="020B0502040204020203" pitchFamily="34" charset="0"/>
              </a:rPr>
              <a:t> system and a powerful </a:t>
            </a:r>
            <a:r>
              <a:rPr lang="en-US" b="0" i="0" u="none" strike="noStrike" dirty="0">
                <a:solidFill>
                  <a:schemeClr val="bg1">
                    <a:lumMod val="95000"/>
                    <a:lumOff val="5000"/>
                  </a:schemeClr>
                </a:solidFill>
                <a:effectLst/>
                <a:latin typeface="Bahnschrift SemiBold" panose="020B0502040204020203" pitchFamily="34" charset="0"/>
                <a:hlinkClick r:id="rId16" tooltip="Magnetosphere">
                  <a:extLst>
                    <a:ext uri="{A12FA001-AC4F-418D-AE19-62706E023703}">
                      <ahyp:hlinkClr xmlns:ahyp="http://schemas.microsoft.com/office/drawing/2018/hyperlinkcolor" val="tx"/>
                    </a:ext>
                  </a:extLst>
                </a:hlinkClick>
              </a:rPr>
              <a:t>magnetosphere</a:t>
            </a:r>
            <a:r>
              <a:rPr lang="en-US" b="0" i="0" dirty="0">
                <a:solidFill>
                  <a:schemeClr val="bg1">
                    <a:lumMod val="95000"/>
                    <a:lumOff val="5000"/>
                  </a:schemeClr>
                </a:solidFill>
                <a:effectLst/>
                <a:latin typeface="Bahnschrift SemiBold" panose="020B0502040204020203" pitchFamily="34" charset="0"/>
              </a:rPr>
              <a:t>. Jupiter's </a:t>
            </a:r>
            <a:r>
              <a:rPr lang="en-US" b="0" i="0" u="none" strike="noStrike" dirty="0">
                <a:solidFill>
                  <a:schemeClr val="bg1">
                    <a:lumMod val="95000"/>
                    <a:lumOff val="5000"/>
                  </a:schemeClr>
                </a:solidFill>
                <a:effectLst/>
                <a:latin typeface="Bahnschrift SemiBold" panose="020B0502040204020203" pitchFamily="34" charset="0"/>
                <a:hlinkClick r:id="rId17" tooltip="Magnetic tail">
                  <a:extLst>
                    <a:ext uri="{A12FA001-AC4F-418D-AE19-62706E023703}">
                      <ahyp:hlinkClr xmlns:ahyp="http://schemas.microsoft.com/office/drawing/2018/hyperlinkcolor" val="tx"/>
                    </a:ext>
                  </a:extLst>
                </a:hlinkClick>
              </a:rPr>
              <a:t>magnetic tail</a:t>
            </a:r>
            <a:r>
              <a:rPr lang="en-US" b="0" i="0" dirty="0">
                <a:solidFill>
                  <a:schemeClr val="bg1">
                    <a:lumMod val="95000"/>
                    <a:lumOff val="5000"/>
                  </a:schemeClr>
                </a:solidFill>
                <a:effectLst/>
                <a:latin typeface="Bahnschrift SemiBold" panose="020B0502040204020203" pitchFamily="34" charset="0"/>
              </a:rPr>
              <a:t> is nearly 800 million km long, covering the entire distance to </a:t>
            </a:r>
            <a:r>
              <a:rPr lang="en-US" b="0" i="0" u="none" strike="noStrike" dirty="0">
                <a:solidFill>
                  <a:schemeClr val="bg1">
                    <a:lumMod val="95000"/>
                    <a:lumOff val="5000"/>
                  </a:schemeClr>
                </a:solidFill>
                <a:effectLst/>
                <a:latin typeface="Bahnschrift SemiBold" panose="020B0502040204020203" pitchFamily="34" charset="0"/>
                <a:hlinkClick r:id="rId18">
                  <a:extLst>
                    <a:ext uri="{A12FA001-AC4F-418D-AE19-62706E023703}">
                      <ahyp:hlinkClr xmlns:ahyp="http://schemas.microsoft.com/office/drawing/2018/hyperlinkcolor" val="tx"/>
                    </a:ext>
                  </a:extLst>
                </a:hlinkClick>
              </a:rPr>
              <a:t>Saturn</a:t>
            </a:r>
            <a:r>
              <a:rPr lang="en-US" b="0" i="0" dirty="0">
                <a:solidFill>
                  <a:schemeClr val="bg1">
                    <a:lumMod val="95000"/>
                    <a:lumOff val="5000"/>
                  </a:schemeClr>
                </a:solidFill>
                <a:effectLst/>
                <a:latin typeface="Bahnschrift SemiBold" panose="020B0502040204020203" pitchFamily="34" charset="0"/>
              </a:rPr>
              <a:t>'s orbit. Jupiter has </a:t>
            </a:r>
            <a:r>
              <a:rPr lang="en-US" b="0" i="0" u="none" strike="noStrike" dirty="0">
                <a:solidFill>
                  <a:schemeClr val="bg1">
                    <a:lumMod val="95000"/>
                    <a:lumOff val="5000"/>
                  </a:schemeClr>
                </a:solidFill>
                <a:effectLst/>
                <a:latin typeface="Bahnschrift SemiBold" panose="020B0502040204020203" pitchFamily="34" charset="0"/>
                <a:hlinkClick r:id="rId19" tooltip="Saturn">
                  <a:extLst>
                    <a:ext uri="{A12FA001-AC4F-418D-AE19-62706E023703}">
                      <ahyp:hlinkClr xmlns:ahyp="http://schemas.microsoft.com/office/drawing/2018/hyperlinkcolor" val="tx"/>
                    </a:ext>
                  </a:extLst>
                </a:hlinkClick>
              </a:rPr>
              <a:t>almost a hundred known moons</a:t>
            </a:r>
            <a:r>
              <a:rPr lang="en-US" b="0" i="0" dirty="0">
                <a:solidFill>
                  <a:schemeClr val="bg1">
                    <a:lumMod val="95000"/>
                    <a:lumOff val="5000"/>
                  </a:schemeClr>
                </a:solidFill>
                <a:effectLst/>
                <a:latin typeface="Bahnschrift SemiBold" panose="020B0502040204020203" pitchFamily="34" charset="0"/>
              </a:rPr>
              <a:t> and possibly many more,</a:t>
            </a:r>
            <a:r>
              <a:rPr lang="en-US" b="0" i="0" u="none" strike="noStrike" baseline="30000" dirty="0">
                <a:solidFill>
                  <a:schemeClr val="bg1">
                    <a:lumMod val="95000"/>
                    <a:lumOff val="5000"/>
                  </a:schemeClr>
                </a:solidFill>
                <a:effectLst/>
                <a:latin typeface="Bahnschrift SemiBold" panose="020B0502040204020203" pitchFamily="34" charset="0"/>
                <a:hlinkClick r:id="rId20">
                  <a:extLst>
                    <a:ext uri="{A12FA001-AC4F-418D-AE19-62706E023703}">
                      <ahyp:hlinkClr xmlns:ahyp="http://schemas.microsoft.com/office/drawing/2018/hyperlinkcolor" val="tx"/>
                    </a:ext>
                  </a:extLst>
                </a:hlinkClick>
              </a:rPr>
              <a:t>[18]</a:t>
            </a:r>
            <a:r>
              <a:rPr lang="en-US" b="0" i="0" dirty="0">
                <a:solidFill>
                  <a:schemeClr val="bg1">
                    <a:lumMod val="95000"/>
                    <a:lumOff val="5000"/>
                  </a:schemeClr>
                </a:solidFill>
                <a:effectLst/>
                <a:latin typeface="Bahnschrift SemiBold" panose="020B0502040204020203" pitchFamily="34" charset="0"/>
              </a:rPr>
              <a:t> including the four large </a:t>
            </a:r>
            <a:r>
              <a:rPr lang="en-US" b="0" i="0" u="none" strike="noStrike" dirty="0">
                <a:solidFill>
                  <a:schemeClr val="bg1">
                    <a:lumMod val="95000"/>
                    <a:lumOff val="5000"/>
                  </a:schemeClr>
                </a:solidFill>
                <a:effectLst/>
                <a:latin typeface="Bahnschrift SemiBold" panose="020B0502040204020203" pitchFamily="34" charset="0"/>
                <a:hlinkClick r:id="rId21" tooltip="Galilean moons">
                  <a:extLst>
                    <a:ext uri="{A12FA001-AC4F-418D-AE19-62706E023703}">
                      <ahyp:hlinkClr xmlns:ahyp="http://schemas.microsoft.com/office/drawing/2018/hyperlinkcolor" val="tx"/>
                    </a:ext>
                  </a:extLst>
                </a:hlinkClick>
              </a:rPr>
              <a:t>Galilean moons</a:t>
            </a:r>
            <a:r>
              <a:rPr lang="en-US" b="0" i="0" dirty="0">
                <a:solidFill>
                  <a:schemeClr val="bg1">
                    <a:lumMod val="95000"/>
                    <a:lumOff val="5000"/>
                  </a:schemeClr>
                </a:solidFill>
                <a:effectLst/>
                <a:latin typeface="Bahnschrift SemiBold" panose="020B0502040204020203" pitchFamily="34" charset="0"/>
              </a:rPr>
              <a:t> discovered by </a:t>
            </a:r>
            <a:r>
              <a:rPr lang="en-US" b="0" i="0" u="none" strike="noStrike" dirty="0">
                <a:solidFill>
                  <a:schemeClr val="bg1">
                    <a:lumMod val="95000"/>
                    <a:lumOff val="5000"/>
                  </a:schemeClr>
                </a:solidFill>
                <a:effectLst/>
                <a:latin typeface="Bahnschrift SemiBold" panose="020B0502040204020203" pitchFamily="34" charset="0"/>
                <a:hlinkClick r:id="rId22" tooltip="Galileo Galilei">
                  <a:extLst>
                    <a:ext uri="{A12FA001-AC4F-418D-AE19-62706E023703}">
                      <ahyp:hlinkClr xmlns:ahyp="http://schemas.microsoft.com/office/drawing/2018/hyperlinkcolor" val="tx"/>
                    </a:ext>
                  </a:extLst>
                </a:hlinkClick>
              </a:rPr>
              <a:t>Galileo Galilei</a:t>
            </a:r>
            <a:r>
              <a:rPr lang="en-US" b="0" i="0" dirty="0">
                <a:solidFill>
                  <a:schemeClr val="bg1">
                    <a:lumMod val="95000"/>
                    <a:lumOff val="5000"/>
                  </a:schemeClr>
                </a:solidFill>
                <a:effectLst/>
                <a:latin typeface="Bahnschrift SemiBold" panose="020B0502040204020203" pitchFamily="34" charset="0"/>
              </a:rPr>
              <a:t> in 1610. </a:t>
            </a:r>
            <a:r>
              <a:rPr lang="en-US" b="0" i="0" u="none" strike="noStrike" dirty="0">
                <a:solidFill>
                  <a:schemeClr val="bg1">
                    <a:lumMod val="95000"/>
                    <a:lumOff val="5000"/>
                  </a:schemeClr>
                </a:solidFill>
                <a:effectLst/>
                <a:latin typeface="Bahnschrift SemiBold" panose="020B0502040204020203" pitchFamily="34" charset="0"/>
                <a:hlinkClick r:id="rId23">
                  <a:extLst>
                    <a:ext uri="{A12FA001-AC4F-418D-AE19-62706E023703}">
                      <ahyp:hlinkClr xmlns:ahyp="http://schemas.microsoft.com/office/drawing/2018/hyperlinkcolor" val="tx"/>
                    </a:ext>
                  </a:extLst>
                </a:hlinkClick>
              </a:rPr>
              <a:t>Ganymede</a:t>
            </a:r>
            <a:r>
              <a:rPr lang="en-US" b="0" i="0" dirty="0">
                <a:solidFill>
                  <a:schemeClr val="bg1">
                    <a:lumMod val="95000"/>
                    <a:lumOff val="5000"/>
                  </a:schemeClr>
                </a:solidFill>
                <a:effectLst/>
                <a:latin typeface="Bahnschrift SemiBold" panose="020B0502040204020203" pitchFamily="34" charset="0"/>
              </a:rPr>
              <a:t>, the largest of these, has a diameter greater than that of the planet </a:t>
            </a:r>
            <a:r>
              <a:rPr lang="en-US" b="0" i="0" u="none" strike="noStrike" dirty="0">
                <a:solidFill>
                  <a:schemeClr val="bg1">
                    <a:lumMod val="95000"/>
                    <a:lumOff val="5000"/>
                  </a:schemeClr>
                </a:solidFill>
                <a:effectLst/>
                <a:latin typeface="Bahnschrift SemiBold" panose="020B0502040204020203" pitchFamily="34" charset="0"/>
                <a:hlinkClick r:id="rId24" tooltip="Mercury (planet)">
                  <a:extLst>
                    <a:ext uri="{A12FA001-AC4F-418D-AE19-62706E023703}">
                      <ahyp:hlinkClr xmlns:ahyp="http://schemas.microsoft.com/office/drawing/2018/hyperlinkcolor" val="tx"/>
                    </a:ext>
                  </a:extLst>
                </a:hlinkClick>
              </a:rPr>
              <a:t>Mercury</a:t>
            </a:r>
            <a:r>
              <a:rPr lang="en-US" b="0" i="0" dirty="0">
                <a:solidFill>
                  <a:srgbClr val="202122"/>
                </a:solidFill>
                <a:effectLst/>
                <a:latin typeface="Arial" panose="020B0604020202020204" pitchFamily="34" charset="0"/>
              </a:rPr>
              <a:t>.</a:t>
            </a:r>
            <a:endParaRPr lang="en-IN" dirty="0"/>
          </a:p>
        </p:txBody>
      </p:sp>
      <p:sp>
        <p:nvSpPr>
          <p:cNvPr id="7" name="TextBox 6">
            <a:extLst>
              <a:ext uri="{FF2B5EF4-FFF2-40B4-BE49-F238E27FC236}">
                <a16:creationId xmlns:a16="http://schemas.microsoft.com/office/drawing/2014/main" id="{636C6560-B302-477C-8F54-5FE2DEA0D9A3}"/>
              </a:ext>
            </a:extLst>
          </p:cNvPr>
          <p:cNvSpPr txBox="1"/>
          <p:nvPr/>
        </p:nvSpPr>
        <p:spPr>
          <a:xfrm>
            <a:off x="6416820" y="6558699"/>
            <a:ext cx="5557837" cy="230832"/>
          </a:xfrm>
          <a:prstGeom prst="rect">
            <a:avLst/>
          </a:prstGeom>
          <a:noFill/>
        </p:spPr>
        <p:txBody>
          <a:bodyPr wrap="square" rtlCol="0">
            <a:spAutoFit/>
          </a:bodyPr>
          <a:lstStyle/>
          <a:p>
            <a:r>
              <a:rPr lang="en-IN" sz="900">
                <a:hlinkClick r:id="rId3" tooltip="https://www.flickr.com/photos/seandoran/40340334930/"/>
              </a:rPr>
              <a:t>This Photo</a:t>
            </a:r>
            <a:r>
              <a:rPr lang="en-IN" sz="900"/>
              <a:t> by Unknown Author is licensed under </a:t>
            </a:r>
            <a:r>
              <a:rPr lang="en-IN" sz="900">
                <a:hlinkClick r:id="rId25" tooltip="https://creativecommons.org/licenses/by-nc-nd/3.0/"/>
              </a:rPr>
              <a:t>CC BY-NC-ND</a:t>
            </a:r>
            <a:endParaRPr lang="en-IN" sz="900"/>
          </a:p>
        </p:txBody>
      </p:sp>
    </p:spTree>
    <p:extLst>
      <p:ext uri="{BB962C8B-B14F-4D97-AF65-F5344CB8AC3E}">
        <p14:creationId xmlns:p14="http://schemas.microsoft.com/office/powerpoint/2010/main" val="3367182993"/>
      </p:ext>
    </p:extLst>
  </p:cSld>
  <p:clrMapOvr>
    <a:masterClrMapping/>
  </p:clrMapOvr>
  <mc:AlternateContent xmlns:mc="http://schemas.openxmlformats.org/markup-compatibility/2006" xmlns:p14="http://schemas.microsoft.com/office/powerpoint/2010/main">
    <mc:Choice Requires="p14">
      <p:transition spd="slow" p14:dur="1600" advClick="0" advTm="4000">
        <p:blinds dir="vert"/>
      </p:transition>
    </mc:Choice>
    <mc:Fallback xmlns="">
      <p:transition spd="slow" advClick="0"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p:cTn id="13"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9B7C-938D-46A7-A4F2-5291BE662DBF}"/>
              </a:ext>
            </a:extLst>
          </p:cNvPr>
          <p:cNvSpPr>
            <a:spLocks noGrp="1"/>
          </p:cNvSpPr>
          <p:nvPr>
            <p:ph type="title"/>
          </p:nvPr>
        </p:nvSpPr>
        <p:spPr>
          <a:xfrm>
            <a:off x="1" y="0"/>
            <a:ext cx="5674936" cy="1371600"/>
          </a:xfrm>
        </p:spPr>
        <p:txBody>
          <a:bodyPr>
            <a:normAutofit/>
          </a:bodyPr>
          <a:lstStyle/>
          <a:p>
            <a:pPr algn="ctr"/>
            <a:r>
              <a:rPr lang="en-US" sz="5400" b="1" u="sng" dirty="0" err="1">
                <a:solidFill>
                  <a:schemeClr val="accent1">
                    <a:lumMod val="60000"/>
                    <a:lumOff val="40000"/>
                  </a:schemeClr>
                </a:solidFill>
                <a:latin typeface="Algerian" panose="04020705040A02060702" pitchFamily="82" charset="0"/>
              </a:rPr>
              <a:t>saturn</a:t>
            </a:r>
            <a:endParaRPr lang="en-IN" sz="5400" b="1" u="sng" dirty="0">
              <a:solidFill>
                <a:schemeClr val="accent1">
                  <a:lumMod val="60000"/>
                  <a:lumOff val="40000"/>
                </a:schemeClr>
              </a:solidFill>
              <a:latin typeface="Algerian" panose="04020705040A02060702" pitchFamily="82" charset="0"/>
            </a:endParaRPr>
          </a:p>
        </p:txBody>
      </p:sp>
      <p:pic>
        <p:nvPicPr>
          <p:cNvPr id="6" name="Picture Placeholder 5">
            <a:extLst>
              <a:ext uri="{FF2B5EF4-FFF2-40B4-BE49-F238E27FC236}">
                <a16:creationId xmlns:a16="http://schemas.microsoft.com/office/drawing/2014/main" id="{2D150C98-105F-4DAC-8403-BEC3D70768D0}"/>
              </a:ext>
            </a:extLst>
          </p:cNvPr>
          <p:cNvPicPr>
            <a:picLocks noGrp="1" noChangeAspect="1"/>
          </p:cNvPicPr>
          <p:nvPr>
            <p:ph type="pic" idx="1"/>
          </p:nvPr>
        </p:nvPicPr>
        <p:blipFill>
          <a:blip r:embed="rId2">
            <a:extLst>
              <a:ext uri="{837473B0-CC2E-450A-ABE3-18F120FF3D39}">
                <a1611:picAttrSrcUrl xmlns:a1611="http://schemas.microsoft.com/office/drawing/2016/11/main" r:id="rId3"/>
              </a:ext>
            </a:extLst>
          </a:blip>
          <a:srcRect t="14141" b="14141"/>
          <a:stretch>
            <a:fillRect/>
          </a:stretch>
        </p:blipFill>
        <p:spPr>
          <a:xfrm rot="16200000">
            <a:off x="6110288" y="609600"/>
            <a:ext cx="5495925" cy="6103938"/>
          </a:xfrm>
        </p:spPr>
      </p:pic>
      <p:sp>
        <p:nvSpPr>
          <p:cNvPr id="4" name="Text Placeholder 3">
            <a:extLst>
              <a:ext uri="{FF2B5EF4-FFF2-40B4-BE49-F238E27FC236}">
                <a16:creationId xmlns:a16="http://schemas.microsoft.com/office/drawing/2014/main" id="{C1C60A82-9538-4E3E-9AE5-2828034E2005}"/>
              </a:ext>
            </a:extLst>
          </p:cNvPr>
          <p:cNvSpPr>
            <a:spLocks noGrp="1"/>
          </p:cNvSpPr>
          <p:nvPr>
            <p:ph type="body" sz="half" idx="2"/>
          </p:nvPr>
        </p:nvSpPr>
        <p:spPr>
          <a:xfrm>
            <a:off x="280448" y="1371599"/>
            <a:ext cx="5526464" cy="5227163"/>
          </a:xfrm>
        </p:spPr>
        <p:txBody>
          <a:bodyPr>
            <a:normAutofit lnSpcReduction="10000"/>
          </a:bodyPr>
          <a:lstStyle/>
          <a:p>
            <a:r>
              <a:rPr lang="en-US" b="1" i="0" dirty="0">
                <a:solidFill>
                  <a:schemeClr val="accent2">
                    <a:lumMod val="60000"/>
                    <a:lumOff val="40000"/>
                  </a:schemeClr>
                </a:solidFill>
                <a:effectLst/>
                <a:latin typeface="Bahnschrift SemiLight" panose="020B0502040204020203" pitchFamily="34" charset="0"/>
              </a:rPr>
              <a:t>Saturn</a:t>
            </a:r>
            <a:r>
              <a:rPr lang="en-US" b="0" i="0" dirty="0">
                <a:solidFill>
                  <a:schemeClr val="accent2">
                    <a:lumMod val="60000"/>
                    <a:lumOff val="40000"/>
                  </a:schemeClr>
                </a:solidFill>
                <a:effectLst/>
                <a:latin typeface="Bahnschrift SemiLight" panose="020B0502040204020203" pitchFamily="34" charset="0"/>
              </a:rPr>
              <a:t> is the sixth </a:t>
            </a:r>
            <a:r>
              <a:rPr lang="en-US" b="0" i="0" u="none" strike="noStrike" dirty="0">
                <a:solidFill>
                  <a:schemeClr val="accent2">
                    <a:lumMod val="60000"/>
                    <a:lumOff val="40000"/>
                  </a:schemeClr>
                </a:solidFill>
                <a:effectLst/>
                <a:latin typeface="Bahnschrift SemiLight" panose="020B0502040204020203" pitchFamily="34" charset="0"/>
                <a:hlinkClick r:id="rId4" tooltip="Planet">
                  <a:extLst>
                    <a:ext uri="{A12FA001-AC4F-418D-AE19-62706E023703}">
                      <ahyp:hlinkClr xmlns:ahyp="http://schemas.microsoft.com/office/drawing/2018/hyperlinkcolor" val="tx"/>
                    </a:ext>
                  </a:extLst>
                </a:hlinkClick>
              </a:rPr>
              <a:t>planet</a:t>
            </a:r>
            <a:r>
              <a:rPr lang="en-US" b="0" i="0" dirty="0">
                <a:solidFill>
                  <a:schemeClr val="accent2">
                    <a:lumMod val="60000"/>
                    <a:lumOff val="40000"/>
                  </a:schemeClr>
                </a:solidFill>
                <a:effectLst/>
                <a:latin typeface="Bahnschrift SemiLight" panose="020B0502040204020203" pitchFamily="34" charset="0"/>
              </a:rPr>
              <a:t> from the </a:t>
            </a:r>
            <a:r>
              <a:rPr lang="en-US" b="0" i="0" u="none" strike="noStrike" dirty="0">
                <a:solidFill>
                  <a:schemeClr val="accent2">
                    <a:lumMod val="60000"/>
                    <a:lumOff val="40000"/>
                  </a:schemeClr>
                </a:solidFill>
                <a:effectLst/>
                <a:latin typeface="Bahnschrift SemiLight" panose="020B0502040204020203" pitchFamily="34" charset="0"/>
                <a:hlinkClick r:id="rId5" tooltip="Sun">
                  <a:extLst>
                    <a:ext uri="{A12FA001-AC4F-418D-AE19-62706E023703}">
                      <ahyp:hlinkClr xmlns:ahyp="http://schemas.microsoft.com/office/drawing/2018/hyperlinkcolor" val="tx"/>
                    </a:ext>
                  </a:extLst>
                </a:hlinkClick>
              </a:rPr>
              <a:t>Sun</a:t>
            </a:r>
            <a:r>
              <a:rPr lang="en-US" b="0" i="0" dirty="0">
                <a:solidFill>
                  <a:schemeClr val="accent2">
                    <a:lumMod val="60000"/>
                    <a:lumOff val="40000"/>
                  </a:schemeClr>
                </a:solidFill>
                <a:effectLst/>
                <a:latin typeface="Bahnschrift SemiLight" panose="020B0502040204020203" pitchFamily="34" charset="0"/>
              </a:rPr>
              <a:t> and the second-largest in the </a:t>
            </a:r>
            <a:r>
              <a:rPr lang="en-US" b="0" i="0" u="none" strike="noStrike" dirty="0">
                <a:solidFill>
                  <a:schemeClr val="accent2">
                    <a:lumMod val="60000"/>
                    <a:lumOff val="40000"/>
                  </a:schemeClr>
                </a:solidFill>
                <a:effectLst/>
                <a:latin typeface="Bahnschrift SemiLight" panose="020B0502040204020203" pitchFamily="34" charset="0"/>
                <a:hlinkClick r:id="rId6" tooltip="Solar System">
                  <a:extLst>
                    <a:ext uri="{A12FA001-AC4F-418D-AE19-62706E023703}">
                      <ahyp:hlinkClr xmlns:ahyp="http://schemas.microsoft.com/office/drawing/2018/hyperlinkcolor" val="tx"/>
                    </a:ext>
                  </a:extLst>
                </a:hlinkClick>
              </a:rPr>
              <a:t>Solar System</a:t>
            </a:r>
            <a:r>
              <a:rPr lang="en-US" b="0" i="0" dirty="0">
                <a:solidFill>
                  <a:schemeClr val="accent2">
                    <a:lumMod val="60000"/>
                    <a:lumOff val="40000"/>
                  </a:schemeClr>
                </a:solidFill>
                <a:effectLst/>
                <a:latin typeface="Bahnschrift SemiLight" panose="020B0502040204020203" pitchFamily="34" charset="0"/>
              </a:rPr>
              <a:t>, after </a:t>
            </a:r>
            <a:r>
              <a:rPr lang="en-US" b="0" i="0" u="none" strike="noStrike" dirty="0">
                <a:solidFill>
                  <a:schemeClr val="accent2">
                    <a:lumMod val="60000"/>
                    <a:lumOff val="40000"/>
                  </a:schemeClr>
                </a:solidFill>
                <a:effectLst/>
                <a:latin typeface="Bahnschrift SemiLight" panose="020B0502040204020203" pitchFamily="34" charset="0"/>
                <a:hlinkClick r:id="rId7" tooltip="Jupiter">
                  <a:extLst>
                    <a:ext uri="{A12FA001-AC4F-418D-AE19-62706E023703}">
                      <ahyp:hlinkClr xmlns:ahyp="http://schemas.microsoft.com/office/drawing/2018/hyperlinkcolor" val="tx"/>
                    </a:ext>
                  </a:extLst>
                </a:hlinkClick>
              </a:rPr>
              <a:t>Jupiter</a:t>
            </a:r>
            <a:r>
              <a:rPr lang="en-US" b="0" i="0" dirty="0">
                <a:solidFill>
                  <a:schemeClr val="accent2">
                    <a:lumMod val="60000"/>
                    <a:lumOff val="40000"/>
                  </a:schemeClr>
                </a:solidFill>
                <a:effectLst/>
                <a:latin typeface="Bahnschrift SemiLight" panose="020B0502040204020203" pitchFamily="34" charset="0"/>
              </a:rPr>
              <a:t>. It is a </a:t>
            </a:r>
            <a:r>
              <a:rPr lang="en-US" b="0" i="0" u="none" strike="noStrike" dirty="0">
                <a:solidFill>
                  <a:schemeClr val="accent2">
                    <a:lumMod val="60000"/>
                    <a:lumOff val="40000"/>
                  </a:schemeClr>
                </a:solidFill>
                <a:effectLst/>
                <a:latin typeface="Bahnschrift SemiLight" panose="020B0502040204020203" pitchFamily="34" charset="0"/>
                <a:hlinkClick r:id="rId8" tooltip="Gas giant">
                  <a:extLst>
                    <a:ext uri="{A12FA001-AC4F-418D-AE19-62706E023703}">
                      <ahyp:hlinkClr xmlns:ahyp="http://schemas.microsoft.com/office/drawing/2018/hyperlinkcolor" val="tx"/>
                    </a:ext>
                  </a:extLst>
                </a:hlinkClick>
              </a:rPr>
              <a:t>gas giant</a:t>
            </a:r>
            <a:r>
              <a:rPr lang="en-US" b="0" i="0" dirty="0">
                <a:solidFill>
                  <a:schemeClr val="accent2">
                    <a:lumMod val="60000"/>
                    <a:lumOff val="40000"/>
                  </a:schemeClr>
                </a:solidFill>
                <a:effectLst/>
                <a:latin typeface="Bahnschrift SemiLight" panose="020B0502040204020203" pitchFamily="34" charset="0"/>
              </a:rPr>
              <a:t> with an average radius of about nine and a half times that of </a:t>
            </a:r>
            <a:r>
              <a:rPr lang="en-US" b="0" i="0" u="none" strike="noStrike" dirty="0">
                <a:solidFill>
                  <a:schemeClr val="accent2">
                    <a:lumMod val="60000"/>
                    <a:lumOff val="40000"/>
                  </a:schemeClr>
                </a:solidFill>
                <a:effectLst/>
                <a:latin typeface="Bahnschrift SemiLight" panose="020B0502040204020203" pitchFamily="34" charset="0"/>
                <a:hlinkClick r:id="rId9" tooltip="Earth">
                  <a:extLst>
                    <a:ext uri="{A12FA001-AC4F-418D-AE19-62706E023703}">
                      <ahyp:hlinkClr xmlns:ahyp="http://schemas.microsoft.com/office/drawing/2018/hyperlinkcolor" val="tx"/>
                    </a:ext>
                  </a:extLst>
                </a:hlinkClick>
              </a:rPr>
              <a:t>Earth</a:t>
            </a:r>
            <a:r>
              <a:rPr lang="en-US" b="0" i="0" dirty="0">
                <a:solidFill>
                  <a:schemeClr val="accent2">
                    <a:lumMod val="60000"/>
                    <a:lumOff val="40000"/>
                  </a:schemeClr>
                </a:solidFill>
                <a:effectLst/>
                <a:latin typeface="Bahnschrift SemiLight" panose="020B0502040204020203" pitchFamily="34" charset="0"/>
              </a:rPr>
              <a:t>. It only has one-eighth the average density of Earth; however, with its larger volume, Saturn is over 95 times more massive. Saturn is named after the </a:t>
            </a:r>
            <a:r>
              <a:rPr lang="en-US" b="0" i="0" u="none" strike="noStrike" dirty="0">
                <a:solidFill>
                  <a:schemeClr val="accent2">
                    <a:lumMod val="60000"/>
                    <a:lumOff val="40000"/>
                  </a:schemeClr>
                </a:solidFill>
                <a:effectLst/>
                <a:latin typeface="Bahnschrift SemiLight" panose="020B0502040204020203" pitchFamily="34" charset="0"/>
                <a:hlinkClick r:id="rId10" tooltip="Roman mythology">
                  <a:extLst>
                    <a:ext uri="{A12FA001-AC4F-418D-AE19-62706E023703}">
                      <ahyp:hlinkClr xmlns:ahyp="http://schemas.microsoft.com/office/drawing/2018/hyperlinkcolor" val="tx"/>
                    </a:ext>
                  </a:extLst>
                </a:hlinkClick>
              </a:rPr>
              <a:t>Roman</a:t>
            </a:r>
            <a:r>
              <a:rPr lang="en-US" b="0" i="0" dirty="0">
                <a:solidFill>
                  <a:schemeClr val="accent2">
                    <a:lumMod val="60000"/>
                    <a:lumOff val="40000"/>
                  </a:schemeClr>
                </a:solidFill>
                <a:effectLst/>
                <a:latin typeface="Bahnschrift SemiLight" panose="020B0502040204020203" pitchFamily="34" charset="0"/>
              </a:rPr>
              <a:t> </a:t>
            </a:r>
            <a:r>
              <a:rPr lang="en-US" b="0" i="0" u="none" strike="noStrike" dirty="0">
                <a:solidFill>
                  <a:schemeClr val="accent2">
                    <a:lumMod val="60000"/>
                    <a:lumOff val="40000"/>
                  </a:schemeClr>
                </a:solidFill>
                <a:effectLst/>
                <a:latin typeface="Bahnschrift SemiLight" panose="020B0502040204020203" pitchFamily="34" charset="0"/>
                <a:hlinkClick r:id="rId11" tooltip="Saturn (mythology)">
                  <a:extLst>
                    <a:ext uri="{A12FA001-AC4F-418D-AE19-62706E023703}">
                      <ahyp:hlinkClr xmlns:ahyp="http://schemas.microsoft.com/office/drawing/2018/hyperlinkcolor" val="tx"/>
                    </a:ext>
                  </a:extLst>
                </a:hlinkClick>
              </a:rPr>
              <a:t>god of wealth and agriculture</a:t>
            </a:r>
            <a:r>
              <a:rPr lang="en-US" b="0" i="0" dirty="0">
                <a:solidFill>
                  <a:schemeClr val="accent2">
                    <a:lumMod val="60000"/>
                    <a:lumOff val="40000"/>
                  </a:schemeClr>
                </a:solidFill>
                <a:effectLst/>
                <a:latin typeface="Bahnschrift SemiLight" panose="020B0502040204020203" pitchFamily="34" charset="0"/>
              </a:rPr>
              <a:t>; its </a:t>
            </a:r>
            <a:r>
              <a:rPr lang="en-US" b="0" i="0" u="none" strike="noStrike" dirty="0">
                <a:solidFill>
                  <a:schemeClr val="accent2">
                    <a:lumMod val="60000"/>
                    <a:lumOff val="40000"/>
                  </a:schemeClr>
                </a:solidFill>
                <a:effectLst/>
                <a:latin typeface="Bahnschrift SemiLight" panose="020B0502040204020203" pitchFamily="34" charset="0"/>
                <a:hlinkClick r:id="rId12" tooltip="Astronomical symbol">
                  <a:extLst>
                    <a:ext uri="{A12FA001-AC4F-418D-AE19-62706E023703}">
                      <ahyp:hlinkClr xmlns:ahyp="http://schemas.microsoft.com/office/drawing/2018/hyperlinkcolor" val="tx"/>
                    </a:ext>
                  </a:extLst>
                </a:hlinkClick>
              </a:rPr>
              <a:t>astronomical symbol</a:t>
            </a:r>
            <a:r>
              <a:rPr lang="en-US" b="0" i="0" dirty="0">
                <a:solidFill>
                  <a:schemeClr val="accent2">
                    <a:lumMod val="60000"/>
                    <a:lumOff val="40000"/>
                  </a:schemeClr>
                </a:solidFill>
                <a:effectLst/>
                <a:latin typeface="Bahnschrift SemiLight" panose="020B0502040204020203" pitchFamily="34" charset="0"/>
              </a:rPr>
              <a:t> (♄) represents the god's </a:t>
            </a:r>
            <a:r>
              <a:rPr lang="en-US" b="0" i="0" u="none" strike="noStrike" dirty="0">
                <a:solidFill>
                  <a:schemeClr val="accent2">
                    <a:lumMod val="60000"/>
                    <a:lumOff val="40000"/>
                  </a:schemeClr>
                </a:solidFill>
                <a:effectLst/>
                <a:latin typeface="Bahnschrift SemiLight" panose="020B0502040204020203" pitchFamily="34" charset="0"/>
                <a:hlinkClick r:id="rId13" tooltip="Sickle">
                  <a:extLst>
                    <a:ext uri="{A12FA001-AC4F-418D-AE19-62706E023703}">
                      <ahyp:hlinkClr xmlns:ahyp="http://schemas.microsoft.com/office/drawing/2018/hyperlinkcolor" val="tx"/>
                    </a:ext>
                  </a:extLst>
                </a:hlinkClick>
              </a:rPr>
              <a:t>sickle</a:t>
            </a:r>
            <a:r>
              <a:rPr lang="en-US" b="0" i="0" dirty="0">
                <a:solidFill>
                  <a:schemeClr val="accent2">
                    <a:lumMod val="60000"/>
                    <a:lumOff val="40000"/>
                  </a:schemeClr>
                </a:solidFill>
                <a:effectLst/>
                <a:latin typeface="Bahnschrift SemiLight" panose="020B0502040204020203" pitchFamily="34" charset="0"/>
              </a:rPr>
              <a:t>. The Romans named the seventh day of the week </a:t>
            </a:r>
            <a:r>
              <a:rPr lang="en-US" b="0" i="0" u="sng" dirty="0">
                <a:solidFill>
                  <a:schemeClr val="accent2">
                    <a:lumMod val="60000"/>
                    <a:lumOff val="40000"/>
                  </a:schemeClr>
                </a:solidFill>
                <a:effectLst/>
                <a:latin typeface="Bahnschrift SemiLight" panose="020B0502040204020203" pitchFamily="34" charset="0"/>
                <a:hlinkClick r:id="rId14" tooltip="Saturday">
                  <a:extLst>
                    <a:ext uri="{A12FA001-AC4F-418D-AE19-62706E023703}">
                      <ahyp:hlinkClr xmlns:ahyp="http://schemas.microsoft.com/office/drawing/2018/hyperlinkcolor" val="tx"/>
                    </a:ext>
                  </a:extLst>
                </a:hlinkClick>
              </a:rPr>
              <a:t>Saturday</a:t>
            </a:r>
            <a:r>
              <a:rPr lang="en-US" b="0" i="0" u="sng" dirty="0">
                <a:solidFill>
                  <a:schemeClr val="accent2">
                    <a:lumMod val="60000"/>
                    <a:lumOff val="40000"/>
                  </a:schemeClr>
                </a:solidFill>
                <a:effectLst/>
                <a:latin typeface="Bahnschrift SemiLight" panose="020B0502040204020203" pitchFamily="34" charset="0"/>
              </a:rPr>
              <a:t>.</a:t>
            </a:r>
            <a:r>
              <a:rPr lang="en-US" b="0" i="0" dirty="0">
                <a:solidFill>
                  <a:schemeClr val="accent2">
                    <a:lumMod val="60000"/>
                    <a:lumOff val="40000"/>
                  </a:schemeClr>
                </a:solidFill>
                <a:effectLst/>
                <a:latin typeface="Bahnschrift SemiLight" panose="020B0502040204020203" pitchFamily="34" charset="0"/>
              </a:rPr>
              <a:t> The planet's most famous feature is its prominent </a:t>
            </a:r>
            <a:r>
              <a:rPr lang="en-US" b="0" i="0" u="none" strike="noStrike" dirty="0">
                <a:solidFill>
                  <a:schemeClr val="accent2">
                    <a:lumMod val="60000"/>
                    <a:lumOff val="40000"/>
                  </a:schemeClr>
                </a:solidFill>
                <a:effectLst/>
                <a:latin typeface="Bahnschrift SemiLight" panose="020B0502040204020203" pitchFamily="34" charset="0"/>
                <a:hlinkClick r:id="rId15" tooltip="Rings of Saturn">
                  <a:extLst>
                    <a:ext uri="{A12FA001-AC4F-418D-AE19-62706E023703}">
                      <ahyp:hlinkClr xmlns:ahyp="http://schemas.microsoft.com/office/drawing/2018/hyperlinkcolor" val="tx"/>
                    </a:ext>
                  </a:extLst>
                </a:hlinkClick>
              </a:rPr>
              <a:t>ring system</a:t>
            </a:r>
            <a:r>
              <a:rPr lang="en-US" b="0" i="0" dirty="0">
                <a:solidFill>
                  <a:schemeClr val="accent2">
                    <a:lumMod val="60000"/>
                    <a:lumOff val="40000"/>
                  </a:schemeClr>
                </a:solidFill>
                <a:effectLst/>
                <a:latin typeface="Bahnschrift SemiLight" panose="020B0502040204020203" pitchFamily="34" charset="0"/>
              </a:rPr>
              <a:t>, which is composed mostly of ice particles, with a smaller amount of rocky debris and </a:t>
            </a:r>
            <a:r>
              <a:rPr lang="en-US" b="0" i="0" u="none" strike="noStrike" dirty="0">
                <a:solidFill>
                  <a:schemeClr val="accent2">
                    <a:lumMod val="60000"/>
                    <a:lumOff val="40000"/>
                  </a:schemeClr>
                </a:solidFill>
                <a:effectLst/>
                <a:latin typeface="Bahnschrift SemiLight" panose="020B0502040204020203" pitchFamily="34" charset="0"/>
                <a:hlinkClick r:id="rId16" tooltip="Cosmic dust">
                  <a:extLst>
                    <a:ext uri="{A12FA001-AC4F-418D-AE19-62706E023703}">
                      <ahyp:hlinkClr xmlns:ahyp="http://schemas.microsoft.com/office/drawing/2018/hyperlinkcolor" val="tx"/>
                    </a:ext>
                  </a:extLst>
                </a:hlinkClick>
              </a:rPr>
              <a:t>dust</a:t>
            </a:r>
            <a:r>
              <a:rPr lang="en-US" b="0" i="0" dirty="0">
                <a:solidFill>
                  <a:schemeClr val="accent2">
                    <a:lumMod val="60000"/>
                    <a:lumOff val="40000"/>
                  </a:schemeClr>
                </a:solidFill>
                <a:effectLst/>
                <a:latin typeface="Bahnschrift SemiLight" panose="020B0502040204020203" pitchFamily="34" charset="0"/>
              </a:rPr>
              <a:t>. At least 82 </a:t>
            </a:r>
            <a:r>
              <a:rPr lang="en-US" b="0" i="0" u="none" strike="noStrike" dirty="0">
                <a:solidFill>
                  <a:schemeClr val="accent2">
                    <a:lumMod val="60000"/>
                    <a:lumOff val="40000"/>
                  </a:schemeClr>
                </a:solidFill>
                <a:effectLst/>
                <a:latin typeface="Bahnschrift SemiLight" panose="020B0502040204020203" pitchFamily="34" charset="0"/>
                <a:hlinkClick r:id="rId17" tooltip="Moons of Saturn">
                  <a:extLst>
                    <a:ext uri="{A12FA001-AC4F-418D-AE19-62706E023703}">
                      <ahyp:hlinkClr xmlns:ahyp="http://schemas.microsoft.com/office/drawing/2018/hyperlinkcolor" val="tx"/>
                    </a:ext>
                  </a:extLst>
                </a:hlinkClick>
              </a:rPr>
              <a:t>moons</a:t>
            </a:r>
            <a:r>
              <a:rPr lang="en-US" b="0" i="0" u="none" strike="noStrike" baseline="30000" dirty="0">
                <a:solidFill>
                  <a:schemeClr val="accent2">
                    <a:lumMod val="60000"/>
                    <a:lumOff val="40000"/>
                  </a:schemeClr>
                </a:solidFill>
                <a:effectLst/>
                <a:latin typeface="Bahnschrift SemiLight" panose="020B0502040204020203" pitchFamily="34" charset="0"/>
                <a:hlinkClick r:id="rId18">
                  <a:extLst>
                    <a:ext uri="{A12FA001-AC4F-418D-AE19-62706E023703}">
                      <ahyp:hlinkClr xmlns:ahyp="http://schemas.microsoft.com/office/drawing/2018/hyperlinkcolor" val="tx"/>
                    </a:ext>
                  </a:extLst>
                </a:hlinkClick>
              </a:rPr>
              <a:t>[28]</a:t>
            </a:r>
            <a:r>
              <a:rPr lang="en-US" b="0" i="0" dirty="0">
                <a:solidFill>
                  <a:schemeClr val="accent2">
                    <a:lumMod val="60000"/>
                    <a:lumOff val="40000"/>
                  </a:schemeClr>
                </a:solidFill>
                <a:effectLst/>
                <a:latin typeface="Bahnschrift SemiLight" panose="020B0502040204020203" pitchFamily="34" charset="0"/>
              </a:rPr>
              <a:t> are known to orbit Saturn, of which 53 are officially named; this does not include the hundreds of </a:t>
            </a:r>
            <a:r>
              <a:rPr lang="en-US" b="0" i="0" u="none" strike="noStrike" dirty="0">
                <a:solidFill>
                  <a:schemeClr val="accent2">
                    <a:lumMod val="60000"/>
                    <a:lumOff val="40000"/>
                  </a:schemeClr>
                </a:solidFill>
                <a:effectLst/>
                <a:latin typeface="Bahnschrift SemiLight" panose="020B0502040204020203" pitchFamily="34" charset="0"/>
                <a:hlinkClick r:id="rId19" tooltip="Moonlet">
                  <a:extLst>
                    <a:ext uri="{A12FA001-AC4F-418D-AE19-62706E023703}">
                      <ahyp:hlinkClr xmlns:ahyp="http://schemas.microsoft.com/office/drawing/2018/hyperlinkcolor" val="tx"/>
                    </a:ext>
                  </a:extLst>
                </a:hlinkClick>
              </a:rPr>
              <a:t>moonlets</a:t>
            </a:r>
            <a:r>
              <a:rPr lang="en-US" b="0" i="0" dirty="0">
                <a:solidFill>
                  <a:schemeClr val="accent2">
                    <a:lumMod val="60000"/>
                    <a:lumOff val="40000"/>
                  </a:schemeClr>
                </a:solidFill>
                <a:effectLst/>
                <a:latin typeface="Bahnschrift SemiLight" panose="020B0502040204020203" pitchFamily="34" charset="0"/>
              </a:rPr>
              <a:t> in its rings. </a:t>
            </a:r>
            <a:r>
              <a:rPr lang="en-US" b="0" i="0" u="none" strike="noStrike" dirty="0">
                <a:solidFill>
                  <a:schemeClr val="accent2">
                    <a:lumMod val="60000"/>
                    <a:lumOff val="40000"/>
                  </a:schemeClr>
                </a:solidFill>
                <a:effectLst/>
                <a:latin typeface="Bahnschrift SemiLight" panose="020B0502040204020203" pitchFamily="34" charset="0"/>
                <a:hlinkClick r:id="rId20" tooltip="Titan (moon)">
                  <a:extLst>
                    <a:ext uri="{A12FA001-AC4F-418D-AE19-62706E023703}">
                      <ahyp:hlinkClr xmlns:ahyp="http://schemas.microsoft.com/office/drawing/2018/hyperlinkcolor" val="tx"/>
                    </a:ext>
                  </a:extLst>
                </a:hlinkClick>
              </a:rPr>
              <a:t>Titan</a:t>
            </a:r>
            <a:r>
              <a:rPr lang="en-US" b="0" i="0" dirty="0">
                <a:solidFill>
                  <a:schemeClr val="accent2">
                    <a:lumMod val="60000"/>
                    <a:lumOff val="40000"/>
                  </a:schemeClr>
                </a:solidFill>
                <a:effectLst/>
                <a:latin typeface="Bahnschrift SemiLight" panose="020B0502040204020203" pitchFamily="34" charset="0"/>
              </a:rPr>
              <a:t>, Saturn's largest moon and the second largest in the Solar System, is larger than the planet </a:t>
            </a:r>
            <a:r>
              <a:rPr lang="en-US" b="0" i="0" u="none" strike="noStrike" dirty="0">
                <a:solidFill>
                  <a:schemeClr val="accent2">
                    <a:lumMod val="60000"/>
                    <a:lumOff val="40000"/>
                  </a:schemeClr>
                </a:solidFill>
                <a:effectLst/>
                <a:latin typeface="Bahnschrift SemiLight" panose="020B0502040204020203" pitchFamily="34" charset="0"/>
                <a:hlinkClick r:id="rId21" tooltip="Mercury (planet)">
                  <a:extLst>
                    <a:ext uri="{A12FA001-AC4F-418D-AE19-62706E023703}">
                      <ahyp:hlinkClr xmlns:ahyp="http://schemas.microsoft.com/office/drawing/2018/hyperlinkcolor" val="tx"/>
                    </a:ext>
                  </a:extLst>
                </a:hlinkClick>
              </a:rPr>
              <a:t>Mercury</a:t>
            </a:r>
            <a:r>
              <a:rPr lang="en-US" b="0" i="0" dirty="0">
                <a:solidFill>
                  <a:schemeClr val="accent2">
                    <a:lumMod val="60000"/>
                    <a:lumOff val="40000"/>
                  </a:schemeClr>
                </a:solidFill>
                <a:effectLst/>
                <a:latin typeface="Bahnschrift SemiLight" panose="020B0502040204020203" pitchFamily="34" charset="0"/>
              </a:rPr>
              <a:t>, although less massive, and is the only moon in the Solar System to have a substantial atmosphere.</a:t>
            </a:r>
            <a:r>
              <a:rPr lang="en-US" b="0" i="0" u="none" strike="noStrike" baseline="30000" dirty="0">
                <a:solidFill>
                  <a:schemeClr val="accent2">
                    <a:lumMod val="60000"/>
                    <a:lumOff val="40000"/>
                  </a:schemeClr>
                </a:solidFill>
                <a:effectLst/>
                <a:latin typeface="Bahnschrift SemiLight" panose="020B0502040204020203" pitchFamily="34" charset="0"/>
                <a:hlinkClick r:id="rId22">
                  <a:extLst>
                    <a:ext uri="{A12FA001-AC4F-418D-AE19-62706E023703}">
                      <ahyp:hlinkClr xmlns:ahyp="http://schemas.microsoft.com/office/drawing/2018/hyperlinkcolor" val="tx"/>
                    </a:ext>
                  </a:extLst>
                </a:hlinkClick>
              </a:rPr>
              <a:t>[</a:t>
            </a:r>
            <a:endParaRPr lang="en-IN" dirty="0">
              <a:solidFill>
                <a:schemeClr val="accent2">
                  <a:lumMod val="60000"/>
                  <a:lumOff val="40000"/>
                </a:schemeClr>
              </a:solidFill>
              <a:latin typeface="Bahnschrift SemiLight" panose="020B0502040204020203" pitchFamily="34" charset="0"/>
            </a:endParaRPr>
          </a:p>
        </p:txBody>
      </p:sp>
      <p:sp>
        <p:nvSpPr>
          <p:cNvPr id="7" name="TextBox 6">
            <a:extLst>
              <a:ext uri="{FF2B5EF4-FFF2-40B4-BE49-F238E27FC236}">
                <a16:creationId xmlns:a16="http://schemas.microsoft.com/office/drawing/2014/main" id="{9E702120-627D-4ED5-8041-03C7127F1AD2}"/>
              </a:ext>
            </a:extLst>
          </p:cNvPr>
          <p:cNvSpPr txBox="1"/>
          <p:nvPr/>
        </p:nvSpPr>
        <p:spPr>
          <a:xfrm>
            <a:off x="6110288" y="6713538"/>
            <a:ext cx="5495925" cy="230832"/>
          </a:xfrm>
          <a:prstGeom prst="rect">
            <a:avLst/>
          </a:prstGeom>
          <a:noFill/>
        </p:spPr>
        <p:txBody>
          <a:bodyPr wrap="square" rtlCol="0">
            <a:spAutoFit/>
          </a:bodyPr>
          <a:lstStyle/>
          <a:p>
            <a:r>
              <a:rPr lang="en-IN" sz="900">
                <a:hlinkClick r:id="rId3" tooltip="https://la.m.wikipedia.org/wiki/Fasciculus:Saturn_(planet)_large_rotated.jpg"/>
              </a:rPr>
              <a:t>This Photo</a:t>
            </a:r>
            <a:r>
              <a:rPr lang="en-IN" sz="900"/>
              <a:t> by Unknown Author is licensed under </a:t>
            </a:r>
            <a:r>
              <a:rPr lang="en-IN" sz="900">
                <a:hlinkClick r:id="rId23" tooltip="https://creativecommons.org/licenses/by-sa/3.0/"/>
              </a:rPr>
              <a:t>CC BY-SA</a:t>
            </a:r>
            <a:endParaRPr lang="en-IN" sz="900"/>
          </a:p>
        </p:txBody>
      </p:sp>
    </p:spTree>
    <p:extLst>
      <p:ext uri="{BB962C8B-B14F-4D97-AF65-F5344CB8AC3E}">
        <p14:creationId xmlns:p14="http://schemas.microsoft.com/office/powerpoint/2010/main" val="35659667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2"/>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wheel(1)">
                                      <p:cBhvr>
                                        <p:cTn id="11" dur="20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{393B6866-1091-4886-A529-2ADA21AE4ACD}tf03457452</Template>
  <TotalTime>143</TotalTime>
  <Words>2987</Words>
  <Application>Microsoft Office PowerPoint</Application>
  <PresentationFormat>Widescreen</PresentationFormat>
  <Paragraphs>52</Paragraphs>
  <Slides>16</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16</vt:i4>
      </vt:variant>
    </vt:vector>
  </HeadingPairs>
  <TitlesOfParts>
    <vt:vector size="34" baseType="lpstr">
      <vt:lpstr>Algerian</vt:lpstr>
      <vt:lpstr>Arial</vt:lpstr>
      <vt:lpstr>Arial</vt:lpstr>
      <vt:lpstr>Bahnschrift</vt:lpstr>
      <vt:lpstr>Bahnschrift Light</vt:lpstr>
      <vt:lpstr>Bahnschrift SemiBold</vt:lpstr>
      <vt:lpstr>Bahnschrift SemiLight</vt:lpstr>
      <vt:lpstr>Berlin Sans FB</vt:lpstr>
      <vt:lpstr>Bernard MT Condensed</vt:lpstr>
      <vt:lpstr>Britannic Bold</vt:lpstr>
      <vt:lpstr>Calibri</vt:lpstr>
      <vt:lpstr>Calibri Light</vt:lpstr>
      <vt:lpstr>Century Gothic</vt:lpstr>
      <vt:lpstr>Constantia</vt:lpstr>
      <vt:lpstr>Copperplate Gothic Bold</vt:lpstr>
      <vt:lpstr>inherit</vt:lpstr>
      <vt:lpstr>Open Sans</vt:lpstr>
      <vt:lpstr>Celestial</vt:lpstr>
      <vt:lpstr>     Solar system</vt:lpstr>
      <vt:lpstr>star</vt:lpstr>
      <vt:lpstr>The planets</vt:lpstr>
      <vt:lpstr>                  MERCURY</vt:lpstr>
      <vt:lpstr>                        venus</vt:lpstr>
      <vt:lpstr>            earth</vt:lpstr>
      <vt:lpstr>mars</vt:lpstr>
      <vt:lpstr>jupiter</vt:lpstr>
      <vt:lpstr>saturn</vt:lpstr>
      <vt:lpstr>uranus</vt:lpstr>
      <vt:lpstr>neptune</vt:lpstr>
      <vt:lpstr>Pluto(dwarf planet)</vt:lpstr>
      <vt:lpstr>satellites</vt:lpstr>
      <vt:lpstr>asteroids</vt:lpstr>
      <vt:lpstr>comets</vt:lpstr>
      <vt:lpstr>meteors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system</dc:title>
  <dc:creator>Proteti Mitra</dc:creator>
  <cp:lastModifiedBy>Proteti Mitra</cp:lastModifiedBy>
  <cp:revision>15</cp:revision>
  <dcterms:created xsi:type="dcterms:W3CDTF">2021-05-13T15:49:30Z</dcterms:created>
  <dcterms:modified xsi:type="dcterms:W3CDTF">2021-05-14T08:33:17Z</dcterms:modified>
</cp:coreProperties>
</file>